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 id="2147483733" r:id="rId2"/>
  </p:sldMasterIdLst>
  <p:notesMasterIdLst>
    <p:notesMasterId r:id="rId189"/>
  </p:notesMasterIdLst>
  <p:sldIdLst>
    <p:sldId id="256" r:id="rId3"/>
    <p:sldId id="257" r:id="rId4"/>
    <p:sldId id="526" r:id="rId5"/>
    <p:sldId id="492" r:id="rId6"/>
    <p:sldId id="493" r:id="rId7"/>
    <p:sldId id="494" r:id="rId8"/>
    <p:sldId id="495" r:id="rId9"/>
    <p:sldId id="496" r:id="rId10"/>
    <p:sldId id="497" r:id="rId11"/>
    <p:sldId id="498" r:id="rId12"/>
    <p:sldId id="499" r:id="rId13"/>
    <p:sldId id="500" r:id="rId14"/>
    <p:sldId id="501" r:id="rId15"/>
    <p:sldId id="502" r:id="rId16"/>
    <p:sldId id="503" r:id="rId17"/>
    <p:sldId id="504" r:id="rId18"/>
    <p:sldId id="505" r:id="rId19"/>
    <p:sldId id="506" r:id="rId20"/>
    <p:sldId id="507" r:id="rId21"/>
    <p:sldId id="508" r:id="rId22"/>
    <p:sldId id="509" r:id="rId23"/>
    <p:sldId id="510" r:id="rId24"/>
    <p:sldId id="511" r:id="rId25"/>
    <p:sldId id="512" r:id="rId26"/>
    <p:sldId id="513" r:id="rId27"/>
    <p:sldId id="514" r:id="rId28"/>
    <p:sldId id="515" r:id="rId29"/>
    <p:sldId id="516" r:id="rId30"/>
    <p:sldId id="517" r:id="rId31"/>
    <p:sldId id="518" r:id="rId32"/>
    <p:sldId id="519" r:id="rId33"/>
    <p:sldId id="520" r:id="rId34"/>
    <p:sldId id="521" r:id="rId35"/>
    <p:sldId id="522" r:id="rId36"/>
    <p:sldId id="523" r:id="rId37"/>
    <p:sldId id="524" r:id="rId38"/>
    <p:sldId id="525" r:id="rId39"/>
    <p:sldId id="699" r:id="rId40"/>
    <p:sldId id="700" r:id="rId41"/>
    <p:sldId id="527" r:id="rId42"/>
    <p:sldId id="528" r:id="rId43"/>
    <p:sldId id="529" r:id="rId44"/>
    <p:sldId id="530" r:id="rId45"/>
    <p:sldId id="531" r:id="rId46"/>
    <p:sldId id="532" r:id="rId47"/>
    <p:sldId id="533" r:id="rId48"/>
    <p:sldId id="534" r:id="rId49"/>
    <p:sldId id="535" r:id="rId50"/>
    <p:sldId id="536" r:id="rId51"/>
    <p:sldId id="537" r:id="rId52"/>
    <p:sldId id="538" r:id="rId53"/>
    <p:sldId id="539" r:id="rId54"/>
    <p:sldId id="540" r:id="rId55"/>
    <p:sldId id="541" r:id="rId56"/>
    <p:sldId id="542" r:id="rId57"/>
    <p:sldId id="543" r:id="rId58"/>
    <p:sldId id="544" r:id="rId59"/>
    <p:sldId id="545" r:id="rId60"/>
    <p:sldId id="546" r:id="rId61"/>
    <p:sldId id="547" r:id="rId62"/>
    <p:sldId id="548" r:id="rId63"/>
    <p:sldId id="549" r:id="rId64"/>
    <p:sldId id="550" r:id="rId65"/>
    <p:sldId id="551" r:id="rId66"/>
    <p:sldId id="552" r:id="rId67"/>
    <p:sldId id="553" r:id="rId68"/>
    <p:sldId id="554" r:id="rId69"/>
    <p:sldId id="555" r:id="rId70"/>
    <p:sldId id="556" r:id="rId71"/>
    <p:sldId id="557" r:id="rId72"/>
    <p:sldId id="558" r:id="rId73"/>
    <p:sldId id="559" r:id="rId74"/>
    <p:sldId id="560" r:id="rId75"/>
    <p:sldId id="561" r:id="rId76"/>
    <p:sldId id="562" r:id="rId77"/>
    <p:sldId id="563" r:id="rId78"/>
    <p:sldId id="564" r:id="rId79"/>
    <p:sldId id="565" r:id="rId80"/>
    <p:sldId id="566" r:id="rId81"/>
    <p:sldId id="581" r:id="rId82"/>
    <p:sldId id="701" r:id="rId83"/>
    <p:sldId id="582" r:id="rId84"/>
    <p:sldId id="583" r:id="rId85"/>
    <p:sldId id="584" r:id="rId86"/>
    <p:sldId id="585" r:id="rId87"/>
    <p:sldId id="586" r:id="rId88"/>
    <p:sldId id="587" r:id="rId89"/>
    <p:sldId id="588" r:id="rId90"/>
    <p:sldId id="589" r:id="rId91"/>
    <p:sldId id="590" r:id="rId92"/>
    <p:sldId id="591" r:id="rId93"/>
    <p:sldId id="592" r:id="rId94"/>
    <p:sldId id="593" r:id="rId95"/>
    <p:sldId id="594" r:id="rId96"/>
    <p:sldId id="595" r:id="rId97"/>
    <p:sldId id="596" r:id="rId98"/>
    <p:sldId id="597" r:id="rId99"/>
    <p:sldId id="611" r:id="rId100"/>
    <p:sldId id="612" r:id="rId101"/>
    <p:sldId id="613" r:id="rId102"/>
    <p:sldId id="614" r:id="rId103"/>
    <p:sldId id="615" r:id="rId104"/>
    <p:sldId id="616" r:id="rId105"/>
    <p:sldId id="617" r:id="rId106"/>
    <p:sldId id="618" r:id="rId107"/>
    <p:sldId id="619" r:id="rId108"/>
    <p:sldId id="620" r:id="rId109"/>
    <p:sldId id="621" r:id="rId110"/>
    <p:sldId id="622" r:id="rId111"/>
    <p:sldId id="623" r:id="rId112"/>
    <p:sldId id="624" r:id="rId113"/>
    <p:sldId id="625" r:id="rId114"/>
    <p:sldId id="626" r:id="rId115"/>
    <p:sldId id="627" r:id="rId116"/>
    <p:sldId id="628" r:id="rId117"/>
    <p:sldId id="629" r:id="rId118"/>
    <p:sldId id="630" r:id="rId119"/>
    <p:sldId id="631" r:id="rId120"/>
    <p:sldId id="632" r:id="rId121"/>
    <p:sldId id="633" r:id="rId122"/>
    <p:sldId id="634" r:id="rId123"/>
    <p:sldId id="635" r:id="rId124"/>
    <p:sldId id="636" r:id="rId125"/>
    <p:sldId id="637" r:id="rId126"/>
    <p:sldId id="638" r:id="rId127"/>
    <p:sldId id="639" r:id="rId128"/>
    <p:sldId id="671" r:id="rId129"/>
    <p:sldId id="672" r:id="rId130"/>
    <p:sldId id="673" r:id="rId131"/>
    <p:sldId id="674" r:id="rId132"/>
    <p:sldId id="675" r:id="rId133"/>
    <p:sldId id="676" r:id="rId134"/>
    <p:sldId id="677" r:id="rId135"/>
    <p:sldId id="678" r:id="rId136"/>
    <p:sldId id="679" r:id="rId137"/>
    <p:sldId id="680" r:id="rId138"/>
    <p:sldId id="681" r:id="rId139"/>
    <p:sldId id="682" r:id="rId140"/>
    <p:sldId id="683" r:id="rId141"/>
    <p:sldId id="684" r:id="rId142"/>
    <p:sldId id="685" r:id="rId143"/>
    <p:sldId id="686" r:id="rId144"/>
    <p:sldId id="687" r:id="rId145"/>
    <p:sldId id="688" r:id="rId146"/>
    <p:sldId id="689" r:id="rId147"/>
    <p:sldId id="690" r:id="rId148"/>
    <p:sldId id="691" r:id="rId149"/>
    <p:sldId id="692" r:id="rId150"/>
    <p:sldId id="693" r:id="rId151"/>
    <p:sldId id="694" r:id="rId152"/>
    <p:sldId id="695" r:id="rId153"/>
    <p:sldId id="696" r:id="rId154"/>
    <p:sldId id="697" r:id="rId155"/>
    <p:sldId id="698" r:id="rId156"/>
    <p:sldId id="668" r:id="rId157"/>
    <p:sldId id="657" r:id="rId158"/>
    <p:sldId id="658" r:id="rId159"/>
    <p:sldId id="659" r:id="rId160"/>
    <p:sldId id="660" r:id="rId161"/>
    <p:sldId id="661" r:id="rId162"/>
    <p:sldId id="662" r:id="rId163"/>
    <p:sldId id="663" r:id="rId164"/>
    <p:sldId id="664" r:id="rId165"/>
    <p:sldId id="665" r:id="rId166"/>
    <p:sldId id="666" r:id="rId167"/>
    <p:sldId id="667" r:id="rId168"/>
    <p:sldId id="598" r:id="rId169"/>
    <p:sldId id="599" r:id="rId170"/>
    <p:sldId id="600" r:id="rId171"/>
    <p:sldId id="601" r:id="rId172"/>
    <p:sldId id="602" r:id="rId173"/>
    <p:sldId id="603" r:id="rId174"/>
    <p:sldId id="604" r:id="rId175"/>
    <p:sldId id="605" r:id="rId176"/>
    <p:sldId id="606" r:id="rId177"/>
    <p:sldId id="607" r:id="rId178"/>
    <p:sldId id="608" r:id="rId179"/>
    <p:sldId id="609" r:id="rId180"/>
    <p:sldId id="610" r:id="rId181"/>
    <p:sldId id="702" r:id="rId182"/>
    <p:sldId id="375" r:id="rId183"/>
    <p:sldId id="376" r:id="rId184"/>
    <p:sldId id="490" r:id="rId185"/>
    <p:sldId id="491" r:id="rId186"/>
    <p:sldId id="382" r:id="rId187"/>
    <p:sldId id="383" r:id="rId188"/>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64572" autoAdjust="0"/>
  </p:normalViewPr>
  <p:slideViewPr>
    <p:cSldViewPr>
      <p:cViewPr varScale="1">
        <p:scale>
          <a:sx n="47" d="100"/>
          <a:sy n="47" d="100"/>
        </p:scale>
        <p:origin x="-1188" y="-96"/>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openxmlformats.org/officeDocument/2006/relationships/slide" Target="slides/slide173.xml"/><Relationship Id="rId170" Type="http://schemas.openxmlformats.org/officeDocument/2006/relationships/slide" Target="slides/slide168.xml"/><Relationship Id="rId191"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72" Type="http://schemas.openxmlformats.org/officeDocument/2006/relationships/slide" Target="slides/slide170.xml"/><Relationship Id="rId193"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0704902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39386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2805022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7977271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1954594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42618375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730885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2975684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0513164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7047520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r>
              <a:rPr lang="en" dirty="0" smtClean="0"/>
              <a:t>.</a:t>
            </a:r>
          </a:p>
          <a:p>
            <a:pPr rtl="0">
              <a:spcBef>
                <a:spcPts val="0"/>
              </a:spcBef>
              <a:buNone/>
            </a:pPr>
            <a:r>
              <a:rPr lang="en" dirty="0" smtClean="0"/>
              <a:t>Doi ten slide cho phu hop</a:t>
            </a:r>
            <a:endParaRPr lang="en" dirty="0"/>
          </a:p>
        </p:txBody>
      </p:sp>
    </p:spTree>
    <p:extLst>
      <p:ext uri="{BB962C8B-B14F-4D97-AF65-F5344CB8AC3E}">
        <p14:creationId xmlns:p14="http://schemas.microsoft.com/office/powerpoint/2010/main" val="30567616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phân tích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32545813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6632711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36244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551142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1511483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34824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0394483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7339847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753165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0775316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4211813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4791394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9330211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4635085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5196231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775927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extLst>
      <p:ext uri="{BB962C8B-B14F-4D97-AF65-F5344CB8AC3E}">
        <p14:creationId xmlns:p14="http://schemas.microsoft.com/office/powerpoint/2010/main" val="33355371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920940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2268985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7519570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051746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1514084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155</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156</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smtClean="0"/>
              <a:t>th</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157</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a:t>
            </a:r>
            <a:r>
              <a:rPr lang="vi-VN" baseline="0" smtClean="0"/>
              <a:t>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nhân.</a:t>
            </a:r>
          </a:p>
        </p:txBody>
      </p:sp>
    </p:spTree>
    <p:extLst>
      <p:ext uri="{BB962C8B-B14F-4D97-AF65-F5344CB8AC3E}">
        <p14:creationId xmlns:p14="http://schemas.microsoft.com/office/powerpoint/2010/main" val="276590405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thực thể Appointment.</a:t>
            </a:r>
          </a:p>
          <a:p>
            <a:pPr lvl="0" rtl="0">
              <a:spcBef>
                <a:spcPts val="0"/>
              </a:spcBef>
              <a:buNone/>
            </a:pPr>
            <a:endParaRPr dirty="0"/>
          </a:p>
        </p:txBody>
      </p:sp>
    </p:spTree>
    <p:extLst>
      <p:ext uri="{BB962C8B-B14F-4D97-AF65-F5344CB8AC3E}">
        <p14:creationId xmlns:p14="http://schemas.microsoft.com/office/powerpoint/2010/main" val="10554341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và</a:t>
            </a:r>
            <a:r>
              <a:rPr lang="en-US" baseline="0" dirty="0" smtClean="0"/>
              <a:t> 1</a:t>
            </a:r>
            <a:r>
              <a:rPr lang="en-US" baseline="0" dirty="0" smtClean="0"/>
              <a:t>..*</a:t>
            </a:r>
          </a:p>
          <a:p>
            <a:endParaRPr lang="en-US" baseline="0" dirty="0" smtClean="0"/>
          </a:p>
          <a:p>
            <a:endParaRPr lang="en-US" baseline="0" dirty="0" smtClean="0"/>
          </a:p>
          <a:p>
            <a:endParaRPr lang="en-US" dirty="0" smtClean="0"/>
          </a:p>
          <a:p>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cũng</a:t>
            </a:r>
            <a:r>
              <a:rPr lang="en-US" baseline="0" dirty="0" smtClean="0"/>
              <a:t> </a:t>
            </a:r>
            <a:r>
              <a:rPr lang="en-US" baseline="0" dirty="0" err="1" smtClean="0"/>
              <a:t>sẽ</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thông</a:t>
            </a:r>
            <a:r>
              <a:rPr lang="en-US" baseline="0" dirty="0" smtClean="0"/>
              <a:t> tin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sơ</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Cho </a:t>
            </a:r>
            <a:r>
              <a:rPr lang="en-US" baseline="0" dirty="0" err="1" smtClean="0"/>
              <a:t>nên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Đối</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có</a:t>
            </a:r>
            <a:r>
              <a:rPr lang="en-US" baseline="0" dirty="0" smtClean="0"/>
              <a:t> </a:t>
            </a:r>
            <a:r>
              <a:rPr lang="en-US" baseline="0" dirty="0" err="1" smtClean="0"/>
              <a:t>thêm</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Do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nên</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sẽ</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cần</a:t>
            </a:r>
            <a:r>
              <a:rPr lang="en-US" baseline="0" dirty="0" smtClean="0"/>
              <a:t> </a:t>
            </a:r>
            <a:r>
              <a:rPr lang="en-US" baseline="0" dirty="0" err="1" smtClean="0"/>
              <a:t>uống</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gợi</a:t>
            </a:r>
            <a:r>
              <a:rPr lang="en-US" baseline="0" dirty="0" smtClean="0"/>
              <a:t> ý, </a:t>
            </a:r>
            <a:r>
              <a:rPr lang="en-US" baseline="0" dirty="0" err="1" smtClean="0"/>
              <a:t>và</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endParaRPr lang="en-US" dirty="0" smtClean="0"/>
          </a:p>
          <a:p>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pPr lvl="0" rtl="0">
              <a:lnSpc>
                <a:spcPct val="115000"/>
              </a:lnSpc>
              <a:spcBef>
                <a:spcPts val="0"/>
              </a:spcBef>
              <a:buClr>
                <a:schemeClr val="dk1"/>
              </a:buClr>
              <a:buSzPct val="100000"/>
              <a:buFont typeface="Arial"/>
              <a:buNone/>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a:t>
            </a:r>
            <a:endParaRPr lang="en-US" dirty="0" smtClean="0"/>
          </a:p>
          <a:p>
            <a:pPr>
              <a:spcBef>
                <a:spcPts val="0"/>
              </a:spcBef>
              <a:buNone/>
            </a:pP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Outcome</a:t>
            </a:r>
            <a:endParaRPr lang="vi-VN"/>
          </a:p>
        </p:txBody>
      </p:sp>
    </p:spTree>
    <p:extLst>
      <p:ext uri="{BB962C8B-B14F-4D97-AF65-F5344CB8AC3E}">
        <p14:creationId xmlns:p14="http://schemas.microsoft.com/office/powerpoint/2010/main" val="203071410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09081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Viet</a:t>
            </a:r>
            <a:r>
              <a:rPr lang="en" baseline="0" dirty="0" smtClean="0"/>
              <a:t> tieng viet them</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Tôi xin phân tích các điểm mạnh và điểm yếu trong hệ thống của chúng tôi.</a:t>
            </a:r>
          </a:p>
        </p:txBody>
      </p:sp>
    </p:spTree>
    <p:extLst>
      <p:ext uri="{BB962C8B-B14F-4D97-AF65-F5344CB8AC3E}">
        <p14:creationId xmlns:p14="http://schemas.microsoft.com/office/powerpoint/2010/main" val="1935752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737549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Qua quá trình nghiên cứu thực tế, chúng tôi đã đưa ra giải pháp quản lý hồ sơ bệnh nhân thông qua thực thể Medical Record – đại diện cho </a:t>
            </a:r>
            <a:r>
              <a:rPr lang="vi-VN" baseline="0" dirty="0" smtClean="0"/>
              <a:t>một </a:t>
            </a:r>
            <a:r>
              <a:rPr lang="vi-VN" baseline="0" dirty="0" smtClean="0"/>
              <a:t>đợt trị liệu của bệnh nhân</a:t>
            </a:r>
            <a:r>
              <a:rPr lang="vi-VN" baseline="0" dirty="0" smtClean="0"/>
              <a:t>.</a:t>
            </a:r>
          </a:p>
          <a:p>
            <a:pPr lvl="0" rtl="0">
              <a:lnSpc>
                <a:spcPct val="115000"/>
              </a:lnSpc>
              <a:spcBef>
                <a:spcPts val="0"/>
              </a:spcBef>
              <a:buClr>
                <a:schemeClr val="dk1"/>
              </a:buClr>
              <a:buSzPct val="100000"/>
              <a:buFont typeface="Arial"/>
              <a:buNone/>
            </a:pPr>
            <a:endParaRPr lang="vi-VN" baseline="0" dirty="0" smtClean="0"/>
          </a:p>
          <a:p>
            <a:pPr lvl="0" rtl="0">
              <a:lnSpc>
                <a:spcPct val="115000"/>
              </a:lnSpc>
              <a:spcBef>
                <a:spcPts val="0"/>
              </a:spcBef>
              <a:buClr>
                <a:schemeClr val="dk1"/>
              </a:buClr>
              <a:buSzPct val="100000"/>
              <a:buFont typeface="Arial"/>
              <a:buNone/>
            </a:pPr>
            <a:r>
              <a:rPr lang="vi-VN" baseline="0" dirty="0" smtClean="0"/>
              <a:t>Thieu loi dan dat, </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Để</a:t>
            </a:r>
            <a:r>
              <a:rPr lang="en" baseline="0" dirty="0" smtClean="0"/>
              <a:t> tiếp tục tôi xin trình bày về thực thể Appointment.</a:t>
            </a:r>
          </a:p>
        </p:txBody>
      </p:sp>
    </p:spTree>
    <p:extLst>
      <p:ext uri="{BB962C8B-B14F-4D97-AF65-F5344CB8AC3E}">
        <p14:creationId xmlns:p14="http://schemas.microsoft.com/office/powerpoint/2010/main" val="593265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Chup</a:t>
            </a:r>
            <a:r>
              <a:rPr lang="en-US" baseline="0" dirty="0" smtClean="0"/>
              <a:t> </a:t>
            </a:r>
            <a:r>
              <a:rPr lang="en-US" baseline="0" dirty="0" err="1" smtClean="0"/>
              <a:t>hinh</a:t>
            </a:r>
            <a:r>
              <a:rPr lang="en-US" baseline="0" dirty="0" smtClean="0"/>
              <a:t> bang regimen</a:t>
            </a:r>
            <a:endParaRPr lang="vi-VN" dirty="0"/>
          </a:p>
        </p:txBody>
      </p:sp>
    </p:spTree>
    <p:extLst>
      <p:ext uri="{BB962C8B-B14F-4D97-AF65-F5344CB8AC3E}">
        <p14:creationId xmlns:p14="http://schemas.microsoft.com/office/powerpoint/2010/main" val="5946717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Chúng</a:t>
            </a:r>
            <a:r>
              <a:rPr lang="en-US" baseline="0" dirty="0" smtClean="0"/>
              <a:t> </a:t>
            </a:r>
            <a:r>
              <a:rPr lang="en-US" baseline="0" dirty="0" err="1" smtClean="0"/>
              <a:t>tôi</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p>
          <a:p>
            <a:endParaRPr lang="en-US" baseline="0" dirty="0" smtClean="0"/>
          </a:p>
          <a:p>
            <a:r>
              <a:rPr lang="en-US" baseline="0" dirty="0" smtClean="0"/>
              <a:t>Regimen suggestion</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ngày</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905447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9227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cần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là</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a:t>
            </a:r>
            <a:endParaRPr lang="en-US" dirty="0"/>
          </a:p>
        </p:txBody>
      </p:sp>
    </p:spTree>
    <p:extLst>
      <p:ext uri="{BB962C8B-B14F-4D97-AF65-F5344CB8AC3E}">
        <p14:creationId xmlns:p14="http://schemas.microsoft.com/office/powerpoint/2010/main" val="19008233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7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2898107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hiểu</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bằng</a:t>
            </a:r>
            <a:r>
              <a:rPr lang="en-US" baseline="0" dirty="0" smtClean="0"/>
              <a:t> </a:t>
            </a:r>
            <a:r>
              <a:rPr lang="en-US" baseline="0" dirty="0" err="1" smtClean="0"/>
              <a:t>bảng</a:t>
            </a:r>
            <a:r>
              <a:rPr lang="en-US" baseline="0" dirty="0" smtClean="0"/>
              <a:t> so </a:t>
            </a:r>
            <a:r>
              <a:rPr lang="en-US" baseline="0" dirty="0" err="1" smtClean="0"/>
              <a:t>khớp</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a:t>
            </a:r>
            <a:endParaRPr lang="en-US" dirty="0"/>
          </a:p>
        </p:txBody>
      </p:sp>
    </p:spTree>
    <p:extLst>
      <p:ext uri="{BB962C8B-B14F-4D97-AF65-F5344CB8AC3E}">
        <p14:creationId xmlns:p14="http://schemas.microsoft.com/office/powerpoint/2010/main" val="4915055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hiểu</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bằng</a:t>
            </a:r>
            <a:r>
              <a:rPr lang="en-US" baseline="0" dirty="0" smtClean="0"/>
              <a:t> </a:t>
            </a:r>
            <a:r>
              <a:rPr lang="en-US" baseline="0" dirty="0" err="1" smtClean="0"/>
              <a:t>bảng</a:t>
            </a:r>
            <a:r>
              <a:rPr lang="en-US" baseline="0" dirty="0" smtClean="0"/>
              <a:t> so </a:t>
            </a:r>
            <a:r>
              <a:rPr lang="en-US" baseline="0" dirty="0" err="1" smtClean="0"/>
              <a:t>khớp</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a:t>
            </a:r>
          </a:p>
          <a:p>
            <a:endParaRPr lang="en-US" baseline="0" dirty="0" smtClean="0"/>
          </a:p>
          <a:p>
            <a:r>
              <a:rPr lang="en-US" baseline="0" dirty="0" err="1" smtClean="0">
                <a:solidFill>
                  <a:srgbClr val="FF0000"/>
                </a:solidFill>
              </a:rPr>
              <a:t>Noi</a:t>
            </a:r>
            <a:r>
              <a:rPr lang="en-US" baseline="0" dirty="0" smtClean="0">
                <a:solidFill>
                  <a:srgbClr val="FF0000"/>
                </a:solidFill>
              </a:rPr>
              <a:t> </a:t>
            </a:r>
            <a:r>
              <a:rPr lang="en-US" baseline="0" dirty="0" err="1" smtClean="0">
                <a:solidFill>
                  <a:srgbClr val="FF0000"/>
                </a:solidFill>
              </a:rPr>
              <a:t>ngan</a:t>
            </a:r>
            <a:r>
              <a:rPr lang="en-US" baseline="0" dirty="0" smtClean="0">
                <a:solidFill>
                  <a:srgbClr val="FF0000"/>
                </a:solidFill>
              </a:rPr>
              <a:t> </a:t>
            </a:r>
            <a:r>
              <a:rPr lang="en-US" baseline="0" dirty="0" err="1" smtClean="0">
                <a:solidFill>
                  <a:srgbClr val="FF0000"/>
                </a:solidFill>
              </a:rPr>
              <a:t>gon</a:t>
            </a:r>
            <a:r>
              <a:rPr lang="en-US" baseline="0" dirty="0" smtClean="0">
                <a:solidFill>
                  <a:srgbClr val="FF0000"/>
                </a:solidFill>
              </a:rPr>
              <a:t> o </a:t>
            </a:r>
            <a:r>
              <a:rPr lang="en-US" baseline="0" dirty="0" err="1" smtClean="0">
                <a:solidFill>
                  <a:srgbClr val="FF0000"/>
                </a:solidFill>
              </a:rPr>
              <a:t>khuc</a:t>
            </a:r>
            <a:r>
              <a:rPr lang="en-US" baseline="0" dirty="0" smtClean="0">
                <a:solidFill>
                  <a:srgbClr val="FF0000"/>
                </a:solidFill>
              </a:rPr>
              <a:t> nay, </a:t>
            </a:r>
            <a:r>
              <a:rPr lang="en-US" baseline="0" dirty="0" err="1" smtClean="0">
                <a:solidFill>
                  <a:srgbClr val="FF0000"/>
                </a:solidFill>
              </a:rPr>
              <a:t>viet</a:t>
            </a:r>
            <a:r>
              <a:rPr lang="en-US" baseline="0" dirty="0" smtClean="0">
                <a:solidFill>
                  <a:srgbClr val="FF0000"/>
                </a:solidFill>
              </a:rPr>
              <a:t> </a:t>
            </a:r>
            <a:r>
              <a:rPr lang="en-US" baseline="0" dirty="0" err="1" smtClean="0">
                <a:solidFill>
                  <a:srgbClr val="FF0000"/>
                </a:solidFill>
              </a:rPr>
              <a:t>cong</a:t>
            </a:r>
            <a:r>
              <a:rPr lang="en-US" baseline="0" dirty="0" smtClean="0">
                <a:solidFill>
                  <a:srgbClr val="FF0000"/>
                </a:solidFill>
              </a:rPr>
              <a:t> </a:t>
            </a:r>
            <a:r>
              <a:rPr lang="en-US" baseline="0" dirty="0" err="1" smtClean="0">
                <a:solidFill>
                  <a:srgbClr val="FF0000"/>
                </a:solidFill>
              </a:rPr>
              <a:t>thuc</a:t>
            </a:r>
            <a:r>
              <a:rPr lang="en-US" baseline="0" dirty="0" smtClean="0">
                <a:solidFill>
                  <a:srgbClr val="FF0000"/>
                </a:solidFill>
              </a:rPr>
              <a:t> de so </a:t>
            </a:r>
            <a:r>
              <a:rPr lang="en-US" baseline="0" dirty="0" err="1" smtClean="0">
                <a:solidFill>
                  <a:srgbClr val="FF0000"/>
                </a:solidFill>
              </a:rPr>
              <a:t>sanh</a:t>
            </a:r>
            <a:r>
              <a:rPr lang="en-US" baseline="0" dirty="0" smtClean="0">
                <a:solidFill>
                  <a:srgbClr val="FF0000"/>
                </a:solidFill>
              </a:rPr>
              <a:t> chon phase</a:t>
            </a:r>
            <a:endParaRPr lang="en-US" dirty="0">
              <a:solidFill>
                <a:srgbClr val="FF0000"/>
              </a:solidFill>
            </a:endParaRPr>
          </a:p>
        </p:txBody>
      </p:sp>
    </p:spTree>
    <p:extLst>
      <p:ext uri="{BB962C8B-B14F-4D97-AF65-F5344CB8AC3E}">
        <p14:creationId xmlns:p14="http://schemas.microsoft.com/office/powerpoint/2010/main" val="2258537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hiểu</a:t>
            </a:r>
            <a:r>
              <a:rPr lang="en-US" baseline="0" dirty="0" smtClean="0"/>
              <a:t>, </a:t>
            </a:r>
            <a:r>
              <a:rPr lang="en-US" baseline="0"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bằng</a:t>
            </a:r>
            <a:r>
              <a:rPr lang="en-US" baseline="0" dirty="0" smtClean="0"/>
              <a:t> </a:t>
            </a:r>
            <a:r>
              <a:rPr lang="en-US" baseline="0" dirty="0" err="1" smtClean="0"/>
              <a:t>bảng</a:t>
            </a:r>
            <a:r>
              <a:rPr lang="en-US" baseline="0" dirty="0" smtClean="0"/>
              <a:t> so </a:t>
            </a:r>
            <a:r>
              <a:rPr lang="en-US" baseline="0" dirty="0" err="1" smtClean="0"/>
              <a:t>khớp</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a:t>
            </a:r>
            <a:endParaRPr lang="en-US" dirty="0"/>
          </a:p>
        </p:txBody>
      </p:sp>
    </p:spTree>
    <p:extLst>
      <p:ext uri="{BB962C8B-B14F-4D97-AF65-F5344CB8AC3E}">
        <p14:creationId xmlns:p14="http://schemas.microsoft.com/office/powerpoint/2010/main" val="35998445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thuốc</a:t>
            </a:r>
            <a:r>
              <a:rPr lang="en-US" baseline="0" dirty="0" smtClean="0"/>
              <a:t> </a:t>
            </a:r>
            <a:r>
              <a:rPr lang="en-US" baseline="0" dirty="0" err="1" smtClean="0"/>
              <a:t>uống</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sẵn</a:t>
            </a:r>
            <a:r>
              <a:rPr lang="en-US" baseline="0" dirty="0" smtClean="0"/>
              <a:t> </a:t>
            </a:r>
            <a:r>
              <a:rPr lang="en-US" baseline="0" dirty="0" err="1" smtClean="0"/>
              <a:t>trong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trên</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web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a:t>
            </a:r>
            <a:endParaRPr lang="en-US" dirty="0"/>
          </a:p>
        </p:txBody>
      </p:sp>
    </p:spTree>
    <p:extLst>
      <p:ext uri="{BB962C8B-B14F-4D97-AF65-F5344CB8AC3E}">
        <p14:creationId xmlns:p14="http://schemas.microsoft.com/office/powerpoint/2010/main" val="24608767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2431550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22426273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4832398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dirty="0"/>
          </a:p>
        </p:txBody>
      </p:sp>
    </p:spTree>
    <p:extLst>
      <p:ext uri="{BB962C8B-B14F-4D97-AF65-F5344CB8AC3E}">
        <p14:creationId xmlns:p14="http://schemas.microsoft.com/office/powerpoint/2010/main" val="765246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996299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6293131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17382850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253000005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vi-VN" dirty="0" smtClean="0"/>
              <a:t>Để tiếp tục tôi xin giới</a:t>
            </a:r>
            <a:r>
              <a:rPr lang="vi-VN" baseline="0" dirty="0" smtClean="0"/>
              <a:t> thiệu về tiến trình chạy ngầm của ứng dụng trên điện thoại, được gọi là scheduler.</a:t>
            </a:r>
            <a:endParaRPr lang="vi-VN" dirty="0" smtClean="0"/>
          </a:p>
          <a:p>
            <a:pPr>
              <a:spcBef>
                <a:spcPts val="0"/>
              </a:spcBef>
              <a:buNone/>
            </a:pPr>
            <a:endParaRPr lang="vi-VN" dirty="0" smtClean="0"/>
          </a:p>
          <a:p>
            <a:pPr marL="171450" indent="-171450">
              <a:buFontTx/>
              <a:buChar char="-"/>
            </a:pPr>
            <a:r>
              <a:rPr lang="en-US" dirty="0" smtClean="0"/>
              <a:t>Scheduler </a:t>
            </a:r>
            <a:r>
              <a:rPr lang="en-US" dirty="0" err="1" smtClean="0"/>
              <a:t>là</a:t>
            </a:r>
            <a:r>
              <a:rPr lang="en-US" baseline="0" dirty="0" smtClean="0"/>
              <a:t> </a:t>
            </a:r>
            <a:r>
              <a:rPr lang="en-US" baseline="0" dirty="0" err="1" smtClean="0"/>
              <a:t>một</a:t>
            </a:r>
            <a:r>
              <a:rPr lang="en-US" baseline="0" dirty="0" smtClean="0"/>
              <a:t> </a:t>
            </a:r>
            <a:r>
              <a:rPr lang="en-US" baseline="0" dirty="0" err="1" smtClean="0"/>
              <a:t>thành</a:t>
            </a:r>
            <a:r>
              <a:rPr lang="en-US" baseline="0" dirty="0" smtClean="0"/>
              <a:t> </a:t>
            </a:r>
            <a:r>
              <a:rPr lang="en-US" baseline="0" dirty="0" err="1" smtClean="0"/>
              <a:t>phần</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a:p>
            <a:pPr marL="0" indent="0">
              <a:buFontTx/>
              <a:buNone/>
            </a:pPr>
            <a:r>
              <a:rPr lang="en-US" baseline="0" dirty="0" smtClean="0"/>
              <a:t>    +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về</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để</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(every minute)</a:t>
            </a:r>
          </a:p>
          <a:p>
            <a:pPr marL="0" indent="0">
              <a:buFontTx/>
              <a:buNone/>
            </a:pPr>
            <a:r>
              <a:rPr lang="en-US" baseline="0" dirty="0" smtClean="0"/>
              <a:t>        &gt;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giờ</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tập</a:t>
            </a:r>
            <a:r>
              <a:rPr lang="en-US" baseline="0" dirty="0" smtClean="0"/>
              <a:t> </a:t>
            </a:r>
            <a:r>
              <a:rPr lang="en-US" baseline="0" dirty="0" err="1" smtClean="0"/>
              <a:t>thể</a:t>
            </a:r>
            <a:r>
              <a:rPr lang="en-US" baseline="0" dirty="0" smtClean="0"/>
              <a:t> </a:t>
            </a:r>
            <a:r>
              <a:rPr lang="en-US" baseline="0" dirty="0" err="1" smtClean="0"/>
              <a:t>dục</a:t>
            </a:r>
            <a:r>
              <a:rPr lang="en-US" baseline="0" dirty="0" smtClean="0"/>
              <a:t>.</a:t>
            </a:r>
          </a:p>
          <a:p>
            <a:pPr marL="0" indent="0">
              <a:buFontTx/>
              <a:buNone/>
            </a:pPr>
            <a:r>
              <a:rPr lang="en-US" baseline="0" dirty="0" smtClean="0"/>
              <a:t>        &gt;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về</a:t>
            </a:r>
            <a:r>
              <a:rPr lang="en-US" baseline="0" dirty="0" smtClean="0"/>
              <a:t> </a:t>
            </a:r>
            <a:r>
              <a:rPr lang="en-US" baseline="0" dirty="0" err="1" smtClean="0"/>
              <a:t>mức</a:t>
            </a:r>
            <a:r>
              <a:rPr lang="en-US" baseline="0" dirty="0" smtClean="0"/>
              <a:t> </a:t>
            </a:r>
            <a:r>
              <a:rPr lang="en-US" baseline="0" dirty="0" err="1" smtClean="0"/>
              <a:t>độ</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marL="0" indent="0">
              <a:buFontTx/>
              <a:buNone/>
            </a:pPr>
            <a:r>
              <a:rPr lang="en-US" baseline="0" dirty="0" smtClean="0"/>
              <a:t>    + </a:t>
            </a:r>
            <a:r>
              <a:rPr lang="en-US" baseline="0" dirty="0" err="1" smtClean="0"/>
              <a:t>Gửi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(10h00)</a:t>
            </a:r>
            <a:endParaRPr lang="en-US" dirty="0" smtClean="0"/>
          </a:p>
          <a:p>
            <a:endParaRPr lang="en-US" dirty="0"/>
          </a:p>
        </p:txBody>
      </p:sp>
    </p:spTree>
    <p:extLst>
      <p:ext uri="{BB962C8B-B14F-4D97-AF65-F5344CB8AC3E}">
        <p14:creationId xmlns:p14="http://schemas.microsoft.com/office/powerpoint/2010/main" val="5694468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lnSpc>
                <a:spcPct val="115000"/>
              </a:lnSpc>
              <a:spcBef>
                <a:spcPts val="0"/>
              </a:spcBef>
              <a:buChar char="-"/>
            </a:pPr>
            <a:r>
              <a:rPr lang="en"/>
              <a:t>Như vậy tôi đã trình bày xong những đề còn hạn chế trong việc sử dụng dịch vụ bảo hiểm hiện tại!</a:t>
            </a:r>
          </a:p>
          <a:p>
            <a:pPr marL="457200" lvl="0" indent="-228600" rtl="0">
              <a:lnSpc>
                <a:spcPct val="115000"/>
              </a:lnSpc>
              <a:spcBef>
                <a:spcPts val="0"/>
              </a:spcBef>
              <a:buChar char="-"/>
            </a:pPr>
            <a:r>
              <a:rPr lang="en"/>
              <a:t>Sau đây tồi xin trình bày giải pháp </a:t>
            </a:r>
          </a:p>
          <a:p>
            <a:pPr lvl="0" rtl="0">
              <a:spcBef>
                <a:spcPts val="0"/>
              </a:spcBef>
              <a:buNone/>
            </a:pPr>
            <a:endParaRPr/>
          </a:p>
        </p:txBody>
      </p:sp>
    </p:spTree>
    <p:extLst>
      <p:ext uri="{BB962C8B-B14F-4D97-AF65-F5344CB8AC3E}">
        <p14:creationId xmlns:p14="http://schemas.microsoft.com/office/powerpoint/2010/main" val="17509295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smtClean="0"/>
              <a:t>Khi scheduler</a:t>
            </a:r>
            <a:r>
              <a:rPr lang="en" baseline="0" dirty="0" smtClean="0"/>
              <a:t> gửi yêu cầu lấy các thông báo liên quan tới bệnh nhân, hệ thống sẽ truy vấn dữ liệu của thực thể Notify, xuất ra kết quả. Thực thể Notify sẽ bao gồm những thông tin chính sau:</a:t>
            </a:r>
            <a:endParaRPr lang="en" baseline="0" dirty="0"/>
          </a:p>
          <a:p>
            <a:pPr marL="457200" lvl="0" indent="-228600">
              <a:spcBef>
                <a:spcPts val="0"/>
              </a:spcBef>
              <a:buChar char="-"/>
            </a:pPr>
            <a:r>
              <a:rPr lang="en" baseline="0" dirty="0" smtClean="0"/>
              <a:t>- người nhận.</a:t>
            </a:r>
          </a:p>
          <a:p>
            <a:pPr marL="457200" lvl="0" indent="-228600">
              <a:spcBef>
                <a:spcPts val="0"/>
              </a:spcBef>
              <a:buChar char="-"/>
            </a:pPr>
            <a:r>
              <a:rPr lang="en" baseline="0" dirty="0" smtClean="0"/>
              <a:t>- loại.</a:t>
            </a:r>
          </a:p>
          <a:p>
            <a:pPr marL="457200" lvl="0" indent="-228600">
              <a:spcBef>
                <a:spcPts val="0"/>
              </a:spcBef>
              <a:buChar char="-"/>
            </a:pPr>
            <a:r>
              <a:rPr lang="en" baseline="0" dirty="0" smtClean="0"/>
              <a:t>- trạng thái.</a:t>
            </a:r>
          </a:p>
        </p:txBody>
      </p:sp>
    </p:spTree>
    <p:extLst>
      <p:ext uri="{BB962C8B-B14F-4D97-AF65-F5344CB8AC3E}">
        <p14:creationId xmlns:p14="http://schemas.microsoft.com/office/powerpoint/2010/main" val="37840244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Lam ro thanh phan scheduler</a:t>
            </a:r>
            <a:endParaRPr lang="en" dirty="0"/>
          </a:p>
        </p:txBody>
      </p:sp>
    </p:spTree>
    <p:extLst>
      <p:ext uri="{BB962C8B-B14F-4D97-AF65-F5344CB8AC3E}">
        <p14:creationId xmlns:p14="http://schemas.microsoft.com/office/powerpoint/2010/main" val="9727782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580313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2169858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0729475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2458579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1331471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409103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CDCD4F-90F1-4D98-B264-B03AB3271DA5}" type="datetimeFigureOut">
              <a:rPr lang="en-US" smtClean="0">
                <a:solidFill>
                  <a:prstClr val="black">
                    <a:tint val="75000"/>
                  </a:prstClr>
                </a:solidFill>
              </a:rPr>
              <a:pPr/>
              <a:t>12/11/2015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EE71B93-06F2-4F97-9195-905C26DA9D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4610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CDCD4F-90F1-4D98-B264-B03AB3271DA5}" type="datetimeFigureOut">
              <a:rPr lang="en-US" smtClean="0">
                <a:solidFill>
                  <a:prstClr val="black">
                    <a:tint val="75000"/>
                  </a:prstClr>
                </a:solidFill>
              </a:rPr>
              <a:pPr/>
              <a:t>12/11/2015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EE71B93-06F2-4F97-9195-905C26DA9D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6786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CDCD4F-90F1-4D98-B264-B03AB3271DA5}" type="datetimeFigureOut">
              <a:rPr lang="en-US" smtClean="0">
                <a:solidFill>
                  <a:prstClr val="black">
                    <a:tint val="75000"/>
                  </a:prstClr>
                </a:solidFill>
              </a:rPr>
              <a:pPr/>
              <a:t>12/11/2015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EE71B93-06F2-4F97-9195-905C26DA9D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4136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CDCD4F-90F1-4D98-B264-B03AB3271DA5}" type="datetimeFigureOut">
              <a:rPr lang="en-US" smtClean="0">
                <a:solidFill>
                  <a:prstClr val="black">
                    <a:tint val="75000"/>
                  </a:prstClr>
                </a:solidFill>
              </a:rPr>
              <a:pPr/>
              <a:t>12/11/2015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EE71B93-06F2-4F97-9195-905C26DA9D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040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CDCD4F-90F1-4D98-B264-B03AB3271DA5}" type="datetimeFigureOut">
              <a:rPr lang="en-US" smtClean="0">
                <a:solidFill>
                  <a:prstClr val="black">
                    <a:tint val="75000"/>
                  </a:prstClr>
                </a:solidFill>
              </a:rPr>
              <a:pPr/>
              <a:t>12/11/2015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EE71B93-06F2-4F97-9195-905C26DA9D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0095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ACDCD4F-90F1-4D98-B264-B03AB3271DA5}" type="datetimeFigureOut">
              <a:rPr lang="en-US" smtClean="0">
                <a:solidFill>
                  <a:prstClr val="black">
                    <a:tint val="75000"/>
                  </a:prstClr>
                </a:solidFill>
              </a:rPr>
              <a:pPr/>
              <a:t>12/11/2015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EE71B93-06F2-4F97-9195-905C26DA9D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52054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CDCD4F-90F1-4D98-B264-B03AB3271DA5}" type="datetimeFigureOut">
              <a:rPr lang="en-US" smtClean="0">
                <a:solidFill>
                  <a:prstClr val="black">
                    <a:tint val="75000"/>
                  </a:prstClr>
                </a:solidFill>
              </a:rPr>
              <a:pPr/>
              <a:t>12/11/2015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EE71B93-06F2-4F97-9195-905C26DA9D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770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CDCD4F-90F1-4D98-B264-B03AB3271DA5}" type="datetimeFigureOut">
              <a:rPr lang="en-US" smtClean="0">
                <a:solidFill>
                  <a:prstClr val="black">
                    <a:tint val="75000"/>
                  </a:prstClr>
                </a:solidFill>
              </a:rPr>
              <a:pPr/>
              <a:t>12/11/2015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EE71B93-06F2-4F97-9195-905C26DA9D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00818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CDCD4F-90F1-4D98-B264-B03AB3271DA5}" type="datetimeFigureOut">
              <a:rPr lang="en-US" smtClean="0">
                <a:solidFill>
                  <a:prstClr val="black">
                    <a:tint val="75000"/>
                  </a:prstClr>
                </a:solidFill>
              </a:rPr>
              <a:pPr/>
              <a:t>12/11/2015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EE71B93-06F2-4F97-9195-905C26DA9D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3542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CDCD4F-90F1-4D98-B264-B03AB3271DA5}" type="datetimeFigureOut">
              <a:rPr lang="en-US" smtClean="0">
                <a:solidFill>
                  <a:prstClr val="black">
                    <a:tint val="75000"/>
                  </a:prstClr>
                </a:solidFill>
              </a:rPr>
              <a:pPr/>
              <a:t>12/11/2015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EE71B93-06F2-4F97-9195-905C26DA9D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80311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CDCD4F-90F1-4D98-B264-B03AB3271DA5}" type="datetimeFigureOut">
              <a:rPr lang="en-US" smtClean="0">
                <a:solidFill>
                  <a:prstClr val="black">
                    <a:tint val="75000"/>
                  </a:prstClr>
                </a:solidFill>
              </a:rPr>
              <a:pPr/>
              <a:t>12/11/2015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EE71B93-06F2-4F97-9195-905C26DA9D9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35380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2" y="6333136"/>
            <a:ext cx="548699" cy="524699"/>
          </a:xfrm>
          <a:prstGeom prst="rect">
            <a:avLst/>
          </a:prstGeom>
        </p:spPr>
        <p:txBody>
          <a:bodyPr lIns="91425" tIns="91425" rIns="91425" bIns="91425" anchor="ctr" anchorCtr="0">
            <a:noAutofit/>
          </a:bodyPr>
          <a:lstStyle/>
          <a:p>
            <a:fld id="{00000000-1234-1234-1234-123412341234}" type="slidenum">
              <a:rPr lang="en" smtClean="0">
                <a:solidFill>
                  <a:prstClr val="black">
                    <a:tint val="75000"/>
                  </a:prstClr>
                </a:solidFill>
              </a:rPr>
              <a:pPr/>
              <a:t>‹#›</a:t>
            </a:fld>
            <a:endParaRPr lang="en">
              <a:solidFill>
                <a:prstClr val="black">
                  <a:tint val="75000"/>
                </a:prstClr>
              </a:solidFill>
            </a:endParaRPr>
          </a:p>
        </p:txBody>
      </p:sp>
    </p:spTree>
    <p:extLst>
      <p:ext uri="{BB962C8B-B14F-4D97-AF65-F5344CB8AC3E}">
        <p14:creationId xmlns:p14="http://schemas.microsoft.com/office/powerpoint/2010/main" val="4056519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12/11/2015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CDCD4F-90F1-4D98-B264-B03AB3271DA5}" type="datetimeFigureOut">
              <a:rPr lang="en-US" kern="1200" smtClean="0">
                <a:solidFill>
                  <a:prstClr val="black">
                    <a:tint val="75000"/>
                  </a:prstClr>
                </a:solidFill>
                <a:latin typeface="Calibri"/>
                <a:ea typeface="+mn-ea"/>
                <a:cs typeface="+mn-cs"/>
              </a:rPr>
              <a:pPr/>
              <a:t>12/11/2015</a:t>
            </a:fld>
            <a:endParaRPr lang="en-US" kern="1200">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kern="1200">
              <a:solidFill>
                <a:prstClr val="black">
                  <a:tint val="75000"/>
                </a:prstClr>
              </a:solidFill>
              <a:latin typeface="Calibri"/>
              <a:ea typeface="+mn-ea"/>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E71B93-06F2-4F97-9195-905C26DA9D9E}" type="slidenum">
              <a:rPr lang="en-US" kern="1200" smtClean="0">
                <a:solidFill>
                  <a:prstClr val="black">
                    <a:tint val="75000"/>
                  </a:prstClr>
                </a:solidFill>
                <a:latin typeface="Calibri"/>
                <a:ea typeface="+mn-ea"/>
                <a:cs typeface="+mn-cs"/>
              </a:rPr>
              <a:pPr/>
              <a:t>‹#›</a:t>
            </a:fld>
            <a:endParaRPr lang="en-US" kern="1200">
              <a:solidFill>
                <a:prstClr val="black">
                  <a:tint val="75000"/>
                </a:prstClr>
              </a:solidFill>
              <a:latin typeface="Calibri"/>
              <a:ea typeface="+mn-ea"/>
              <a:cs typeface="+mn-cs"/>
            </a:endParaRPr>
          </a:p>
        </p:txBody>
      </p:sp>
    </p:spTree>
    <p:extLst>
      <p:ext uri="{BB962C8B-B14F-4D97-AF65-F5344CB8AC3E}">
        <p14:creationId xmlns:p14="http://schemas.microsoft.com/office/powerpoint/2010/main" val="251000172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7.png"/><Relationship Id="rId4" Type="http://schemas.openxmlformats.org/officeDocument/2006/relationships/image" Target="../media/image76.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24.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2.xml"/><Relationship Id="rId1" Type="http://schemas.openxmlformats.org/officeDocument/2006/relationships/slideLayout" Target="../slideLayouts/slideLayout24.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3.xml"/><Relationship Id="rId1" Type="http://schemas.openxmlformats.org/officeDocument/2006/relationships/slideLayout" Target="../slideLayouts/slideLayout24.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4.xml"/><Relationship Id="rId1" Type="http://schemas.openxmlformats.org/officeDocument/2006/relationships/slideLayout" Target="../slideLayouts/slideLayout12.xml"/><Relationship Id="rId4" Type="http://schemas.openxmlformats.org/officeDocument/2006/relationships/image" Target="../media/image78.jp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82.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83.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5.png"/><Relationship Id="rId4" Type="http://schemas.openxmlformats.org/officeDocument/2006/relationships/image" Target="../media/image84.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87.png"/><Relationship Id="rId4" Type="http://schemas.openxmlformats.org/officeDocument/2006/relationships/image" Target="../media/image86.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image" Target="../media/image78.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 Id="rId4" Type="http://schemas.openxmlformats.org/officeDocument/2006/relationships/image" Target="../media/image89.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100.jpeg"/><Relationship Id="rId4" Type="http://schemas.openxmlformats.org/officeDocument/2006/relationships/image" Target="../media/image99.jpeg"/></Relationships>
</file>

<file path=ppt/slides/_rels/slide1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4" Type="http://schemas.openxmlformats.org/officeDocument/2006/relationships/image" Target="../media/image102.jpe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12.xml"/><Relationship Id="rId4" Type="http://schemas.openxmlformats.org/officeDocument/2006/relationships/image" Target="../media/image10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12.xml"/><Relationship Id="rId4" Type="http://schemas.openxmlformats.org/officeDocument/2006/relationships/image" Target="../media/image109.jp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jpg"/><Relationship Id="rId2" Type="http://schemas.openxmlformats.org/officeDocument/2006/relationships/notesSlide" Target="../notesSlides/notesSlide158.xml"/><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image" Target="../media/image110.jpeg"/><Relationship Id="rId4" Type="http://schemas.openxmlformats.org/officeDocument/2006/relationships/image" Target="../media/image41.pn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12.xml"/><Relationship Id="rId5" Type="http://schemas.openxmlformats.org/officeDocument/2006/relationships/image" Target="../media/image52.jpg"/><Relationship Id="rId4" Type="http://schemas.openxmlformats.org/officeDocument/2006/relationships/image" Target="../media/image112.jp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g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g"/><Relationship Id="rId4" Type="http://schemas.openxmlformats.org/officeDocument/2006/relationships/image" Target="../media/image51.jpeg"/></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7.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7.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58.png"/><Relationship Id="rId4" Type="http://schemas.openxmlformats.org/officeDocument/2006/relationships/image" Target="../media/image57.jp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0.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67.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67.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67.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3.jpe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jpg"/><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67.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67.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73.jpeg"/><Relationship Id="rId5" Type="http://schemas.openxmlformats.org/officeDocument/2006/relationships/image" Target="../media/image74.png"/><Relationship Id="rId4" Type="http://schemas.openxmlformats.org/officeDocument/2006/relationships/image" Target="../media/image68.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73.jpeg"/><Relationship Id="rId5" Type="http://schemas.openxmlformats.org/officeDocument/2006/relationships/image" Target="../media/image74.png"/><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100</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100</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52121257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101</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786368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102</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102</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41577236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103</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103</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6121532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Tree>
    <p:extLst>
      <p:ext uri="{BB962C8B-B14F-4D97-AF65-F5344CB8AC3E}">
        <p14:creationId xmlns:p14="http://schemas.microsoft.com/office/powerpoint/2010/main" val="2909423454"/>
      </p:ext>
    </p:extLst>
  </p:cSld>
  <p:clrMapOvr>
    <a:masterClrMapping/>
  </p:clrMapOvr>
  <p:transition spd="slow">
    <p:cu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1" name="TextBox 20"/>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3368429464"/>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106</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3876736090"/>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5" name="TextBox 24"/>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969913981"/>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108</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906881541"/>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2051470550"/>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1849713071"/>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2218431170"/>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1041249126"/>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962919" y="3724999"/>
            <a:ext cx="1485811" cy="507831"/>
          </a:xfrm>
          <a:prstGeom prst="rect">
            <a:avLst/>
          </a:prstGeom>
          <a:noFill/>
        </p:spPr>
        <p:txBody>
          <a:bodyPr wrap="square" rtlCol="0">
            <a:spAutoFit/>
          </a:bodyPr>
          <a:lstStyle/>
          <a:p>
            <a:r>
              <a:rPr lang="en-US" sz="1350" dirty="0" smtClean="0"/>
              <a:t>Send update status command</a:t>
            </a:r>
            <a:endParaRPr lang="en-US" sz="1350" dirty="0"/>
          </a:p>
        </p:txBody>
      </p:sp>
    </p:spTree>
    <p:extLst>
      <p:ext uri="{BB962C8B-B14F-4D97-AF65-F5344CB8AC3E}">
        <p14:creationId xmlns:p14="http://schemas.microsoft.com/office/powerpoint/2010/main" val="4174856181"/>
      </p:ext>
    </p:extLst>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1521177331"/>
      </p:ext>
    </p:extLst>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061148614"/>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79318154"/>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3" name="Title 2"/>
          <p:cNvSpPr>
            <a:spLocks noGrp="1"/>
          </p:cNvSpPr>
          <p:nvPr>
            <p:ph type="title"/>
          </p:nvPr>
        </p:nvSpPr>
        <p:spPr/>
        <p:txBody>
          <a:bodyPr/>
          <a:lstStyle/>
          <a:p>
            <a:endParaRPr lang="en-US"/>
          </a:p>
        </p:txBody>
      </p:sp>
      <p:cxnSp>
        <p:nvCxnSpPr>
          <p:cNvPr id="14" name="Straight Arrow Connector 13"/>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482860193"/>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2" name="Title 1"/>
          <p:cNvSpPr>
            <a:spLocks noGrp="1"/>
          </p:cNvSpPr>
          <p:nvPr>
            <p:ph type="title"/>
          </p:nvPr>
        </p:nvSpPr>
        <p:spPr/>
        <p:txBody>
          <a:bodyPr/>
          <a:lstStyle/>
          <a:p>
            <a:endParaRPr lang="en-US"/>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491441246"/>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Analytic new treatment</a:t>
            </a:r>
            <a:endParaRPr lang="en-US" sz="20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581267657"/>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solidFill>
                  <a:schemeClr val="tx1"/>
                </a:solidFill>
              </a:rPr>
              <a:t>Analytic new treatment</a:t>
            </a:r>
            <a:endParaRPr lang="en-US" sz="2000" dirty="0">
              <a:solidFill>
                <a:schemeClr val="tx1"/>
              </a:solidFill>
            </a:endParaRPr>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sp>
        <p:nvSpPr>
          <p:cNvPr id="2" name="Title 1"/>
          <p:cNvSpPr>
            <a:spLocks noGrp="1"/>
          </p:cNvSpPr>
          <p:nvPr>
            <p:ph type="title"/>
          </p:nvPr>
        </p:nvSpPr>
        <p:spPr/>
        <p:txBody>
          <a:bodyPr/>
          <a:lstStyle/>
          <a:p>
            <a:endParaRPr lang="en-US"/>
          </a:p>
        </p:txBody>
      </p:sp>
      <p:cxnSp>
        <p:nvCxnSpPr>
          <p:cNvPr id="19" name="Straight Arrow Connector 18"/>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0"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909654576"/>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Analytic New 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121</a:t>
            </a:fld>
            <a:endParaRPr lang="en"/>
          </a:p>
        </p:txBody>
      </p:sp>
    </p:spTree>
    <p:extLst>
      <p:ext uri="{BB962C8B-B14F-4D97-AF65-F5344CB8AC3E}">
        <p14:creationId xmlns:p14="http://schemas.microsoft.com/office/powerpoint/2010/main" val="3800387456"/>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Analytic New Treatment</a:t>
            </a:r>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1129736839"/>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sp>
        <p:nvSpPr>
          <p:cNvPr id="2" name="Title 1"/>
          <p:cNvSpPr>
            <a:spLocks noGrp="1"/>
          </p:cNvSpPr>
          <p:nvPr>
            <p:ph type="title"/>
          </p:nvPr>
        </p:nvSpPr>
        <p:spPr/>
        <p:txBody>
          <a:bodyPr/>
          <a:lstStyle/>
          <a:p>
            <a:endParaRPr lang="en-US"/>
          </a:p>
        </p:txBody>
      </p:sp>
      <p:sp>
        <p:nvSpPr>
          <p:cNvPr id="2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22" name="TextBox 21"/>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1831503750"/>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 name="Title 1"/>
          <p:cNvSpPr>
            <a:spLocks noGrp="1"/>
          </p:cNvSpPr>
          <p:nvPr>
            <p:ph type="title"/>
          </p:nvPr>
        </p:nvSpPr>
        <p:spPr/>
        <p:txBody>
          <a:bodyPr/>
          <a:lstStyle/>
          <a:p>
            <a:endParaRPr lang="en-US"/>
          </a:p>
        </p:txBody>
      </p:sp>
      <p:sp>
        <p:nvSpPr>
          <p:cNvPr id="2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23" name="TextBox 2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3506546457"/>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25" name="TextBox 24"/>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985535096"/>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126</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126</a:t>
            </a:fld>
            <a:endParaRPr lang="en">
              <a:solidFill>
                <a:srgbClr val="FFFFFF"/>
              </a:solidFill>
            </a:endParaRPr>
          </a:p>
        </p:txBody>
      </p:sp>
      <p:grpSp>
        <p:nvGrpSpPr>
          <p:cNvPr id="14" name="Shape 1634"/>
          <p:cNvGrpSpPr/>
          <p:nvPr/>
        </p:nvGrpSpPr>
        <p:grpSpPr>
          <a:xfrm>
            <a:off x="618218" y="2628753"/>
            <a:ext cx="1306448" cy="1273373"/>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cxnSp>
        <p:nvCxnSpPr>
          <p:cNvPr id="19" name="Straight Arrow Connector 1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88696" y="2280220"/>
            <a:ext cx="1227802" cy="738664"/>
          </a:xfrm>
          <a:prstGeom prst="rect">
            <a:avLst/>
          </a:prstGeom>
          <a:noFill/>
        </p:spPr>
        <p:txBody>
          <a:bodyPr wrap="square" rtlCol="0">
            <a:spAutoFit/>
          </a:bodyPr>
          <a:lstStyle/>
          <a:p>
            <a:r>
              <a:rPr lang="en-US" dirty="0" smtClean="0"/>
              <a:t>Send get notification request</a:t>
            </a:r>
            <a:endParaRPr lang="en-US" dirty="0"/>
          </a:p>
        </p:txBody>
      </p: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treatment</a:t>
            </a:r>
          </a:p>
        </p:txBody>
      </p:sp>
      <p:grpSp>
        <p:nvGrpSpPr>
          <p:cNvPr id="33" name="Shape 688"/>
          <p:cNvGrpSpPr/>
          <p:nvPr/>
        </p:nvGrpSpPr>
        <p:grpSpPr>
          <a:xfrm>
            <a:off x="1866685"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4"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Analytic New Treatment</a:t>
            </a:r>
            <a:endParaRPr lang="en-US" b="1" kern="0" dirty="0">
              <a:solidFill>
                <a:srgbClr val="00B050"/>
              </a:solidFill>
              <a:cs typeface="Arial"/>
              <a:sym typeface="Arial"/>
              <a:rtl val="0"/>
            </a:endParaRPr>
          </a:p>
        </p:txBody>
      </p:sp>
      <p:sp>
        <p:nvSpPr>
          <p:cNvPr id="3" name="TextBox 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Tree>
    <p:extLst>
      <p:ext uri="{BB962C8B-B14F-4D97-AF65-F5344CB8AC3E}">
        <p14:creationId xmlns:p14="http://schemas.microsoft.com/office/powerpoint/2010/main" val="3305386199"/>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127</a:t>
            </a:fld>
            <a:endParaRPr lang="en">
              <a:solidFill>
                <a:prstClr val="black">
                  <a:tint val="75000"/>
                </a:prstClr>
              </a:solidFill>
            </a:endParaRPr>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Analytic New Treatment</a:t>
            </a:r>
            <a:endParaRPr lang="en" b="1" dirty="0">
              <a:solidFill>
                <a:srgbClr val="00B050"/>
              </a:solidFill>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2639505431"/>
              </p:ext>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622014"/>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271303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777326785"/>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34"/>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128</a:t>
            </a:fld>
            <a:endParaRPr lang="en">
              <a:solidFill>
                <a:prstClr val="black">
                  <a:tint val="75000"/>
                </a:prstClr>
              </a:solidFill>
            </a:endParaRPr>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Analytic New Treatment</a:t>
            </a:r>
            <a:endParaRPr lang="en" b="1" dirty="0">
              <a:solidFill>
                <a:srgbClr val="00B050"/>
              </a:solidFill>
              <a:latin typeface="+mn-lt"/>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949499"/>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3040522"/>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4863225"/>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129</a:t>
            </a:fld>
            <a:endParaRPr lang="en">
              <a:solidFill>
                <a:prstClr val="black">
                  <a:tint val="75000"/>
                </a:prstClr>
              </a:solidFill>
            </a:endParaRPr>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Analytic New Treatment</a:t>
            </a:r>
            <a:endParaRPr lang="en" b="1" dirty="0">
              <a:solidFill>
                <a:srgbClr val="00B050"/>
              </a:solidFill>
              <a:latin typeface="+mn-lt"/>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346110"/>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5" name="Right Arrow 4"/>
          <p:cNvSpPr/>
          <p:nvPr/>
        </p:nvSpPr>
        <p:spPr>
          <a:xfrm>
            <a:off x="2511845" y="343713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862966736"/>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130</a:t>
            </a:fld>
            <a:endParaRPr lang="en">
              <a:solidFill>
                <a:prstClr val="black">
                  <a:tint val="75000"/>
                </a:prstClr>
              </a:solidFill>
            </a:endParaRPr>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Analytic New Treatment</a:t>
            </a:r>
            <a:endParaRPr lang="en" b="1" dirty="0">
              <a:solidFill>
                <a:srgbClr val="00B050"/>
              </a:solidFill>
              <a:latin typeface="+mn-lt"/>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698650"/>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5" name="Right Arrow 4"/>
          <p:cNvSpPr/>
          <p:nvPr/>
        </p:nvSpPr>
        <p:spPr>
          <a:xfrm>
            <a:off x="2511845" y="378967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646076037"/>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131</a:t>
            </a:fld>
            <a:endParaRPr lang="en">
              <a:solidFill>
                <a:prstClr val="black">
                  <a:tint val="75000"/>
                </a:prstClr>
              </a:solidFill>
            </a:endParaRPr>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Analytic New Treatment</a:t>
            </a:r>
            <a:endParaRPr lang="en" b="1" dirty="0">
              <a:solidFill>
                <a:srgbClr val="00B050"/>
              </a:solidFill>
              <a:latin typeface="+mn-lt"/>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095262"/>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18628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1759864080"/>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Analytic New Treatment</a:t>
            </a:r>
            <a:endParaRPr lang="en" b="1" dirty="0">
              <a:solidFill>
                <a:srgbClr val="00B050"/>
              </a:solidFill>
              <a:latin typeface="+mn-lt"/>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458823"/>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54984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3025002210"/>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Analytic New Treatment</a:t>
            </a:r>
            <a:endParaRPr lang="en" b="1" dirty="0">
              <a:solidFill>
                <a:srgbClr val="00B050"/>
              </a:solidFill>
              <a:latin typeface="+mn-lt"/>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800341"/>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891364"/>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Tree>
    <p:extLst>
      <p:ext uri="{BB962C8B-B14F-4D97-AF65-F5344CB8AC3E}">
        <p14:creationId xmlns:p14="http://schemas.microsoft.com/office/powerpoint/2010/main" val="2612210569"/>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spTree>
    <p:extLst>
      <p:ext uri="{BB962C8B-B14F-4D97-AF65-F5344CB8AC3E}">
        <p14:creationId xmlns:p14="http://schemas.microsoft.com/office/powerpoint/2010/main" val="2887246280"/>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479421"/>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7:00</a:t>
            </a:r>
            <a:endParaRPr lang="en-US" sz="1800" b="1" kern="1200" dirty="0">
              <a:solidFill>
                <a:srgbClr val="FF0000"/>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Tree>
    <p:extLst>
      <p:ext uri="{BB962C8B-B14F-4D97-AF65-F5344CB8AC3E}">
        <p14:creationId xmlns:p14="http://schemas.microsoft.com/office/powerpoint/2010/main" val="4155638075"/>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b="1" kern="1200" dirty="0">
                <a:solidFill>
                  <a:srgbClr val="FF0000"/>
                </a:solidFill>
                <a:latin typeface="Calibri"/>
                <a:ea typeface="+mn-ea"/>
                <a:cs typeface="+mn-cs"/>
              </a:rPr>
              <a:t>9</a:t>
            </a:r>
            <a:r>
              <a:rPr lang="en-US" sz="1800" b="1" kern="1200" dirty="0" smtClean="0">
                <a:solidFill>
                  <a:srgbClr val="FF0000"/>
                </a:solidFill>
                <a:latin typeface="Calibri"/>
                <a:ea typeface="+mn-ea"/>
                <a:cs typeface="+mn-cs"/>
              </a:rPr>
              <a:t>:00</a:t>
            </a:r>
            <a:endParaRPr lang="en-US" sz="1800" b="1" kern="1200" dirty="0">
              <a:solidFill>
                <a:srgbClr val="FF0000"/>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Tree>
    <p:extLst>
      <p:ext uri="{BB962C8B-B14F-4D97-AF65-F5344CB8AC3E}">
        <p14:creationId xmlns:p14="http://schemas.microsoft.com/office/powerpoint/2010/main" val="1679101601"/>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12:00</a:t>
            </a:r>
            <a:endParaRPr lang="en-US" sz="1800" b="1" kern="1200" dirty="0">
              <a:solidFill>
                <a:srgbClr val="FF0000"/>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Tree>
    <p:extLst>
      <p:ext uri="{BB962C8B-B14F-4D97-AF65-F5344CB8AC3E}">
        <p14:creationId xmlns:p14="http://schemas.microsoft.com/office/powerpoint/2010/main" val="759715978"/>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15:00</a:t>
            </a:r>
            <a:endParaRPr lang="en-US" sz="1800" b="1" kern="1200" dirty="0">
              <a:solidFill>
                <a:srgbClr val="FF0000"/>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Tree>
    <p:extLst>
      <p:ext uri="{BB962C8B-B14F-4D97-AF65-F5344CB8AC3E}">
        <p14:creationId xmlns:p14="http://schemas.microsoft.com/office/powerpoint/2010/main" val="1044194189"/>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18:00</a:t>
            </a:r>
            <a:endParaRPr lang="en-US" sz="1800" b="1" kern="1200" dirty="0">
              <a:solidFill>
                <a:srgbClr val="FF0000"/>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Tree>
    <p:extLst>
      <p:ext uri="{BB962C8B-B14F-4D97-AF65-F5344CB8AC3E}">
        <p14:creationId xmlns:p14="http://schemas.microsoft.com/office/powerpoint/2010/main" val="3903782831"/>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21:00</a:t>
            </a:r>
            <a:endParaRPr lang="en-US" sz="1800" b="1" kern="1200" dirty="0">
              <a:solidFill>
                <a:srgbClr val="FF0000"/>
              </a:solidFill>
              <a:latin typeface="Calibri"/>
              <a:ea typeface="+mn-ea"/>
              <a:cs typeface="+mn-cs"/>
            </a:endParaRPr>
          </a:p>
        </p:txBody>
      </p:sp>
    </p:spTree>
    <p:extLst>
      <p:ext uri="{BB962C8B-B14F-4D97-AF65-F5344CB8AC3E}">
        <p14:creationId xmlns:p14="http://schemas.microsoft.com/office/powerpoint/2010/main" val="2562963239"/>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969470"/>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Tree>
    <p:extLst>
      <p:ext uri="{BB962C8B-B14F-4D97-AF65-F5344CB8AC3E}">
        <p14:creationId xmlns:p14="http://schemas.microsoft.com/office/powerpoint/2010/main" val="1055023400"/>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101721"/>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Analytic New Treatment</a:t>
            </a:r>
            <a:endParaRPr lang="en" b="1" dirty="0">
              <a:solidFill>
                <a:srgbClr val="00B050"/>
              </a:solidFill>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209306614"/>
              </p:ext>
            </p:extLst>
          </p:nvPr>
        </p:nvGraphicFramePr>
        <p:xfrm>
          <a:off x="647546" y="2234282"/>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Food Activities</a:t>
            </a:r>
            <a:endParaRPr lang="en-US" sz="1800" kern="1200" dirty="0">
              <a:solidFill>
                <a:prstClr val="white"/>
              </a:solidFill>
            </a:endParaRPr>
          </a:p>
        </p:txBody>
      </p:sp>
      <p:sp>
        <p:nvSpPr>
          <p:cNvPr id="10" name="Rectangle 9"/>
          <p:cNvSpPr/>
          <p:nvPr/>
        </p:nvSpPr>
        <p:spPr>
          <a:xfrm>
            <a:off x="4296577" y="2734937"/>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Medicine Activities</a:t>
            </a:r>
            <a:endParaRPr lang="en-US" sz="1800" kern="1200" dirty="0">
              <a:solidFill>
                <a:prstClr val="white"/>
              </a:solidFill>
            </a:endParaRPr>
          </a:p>
        </p:txBody>
      </p:sp>
      <p:sp>
        <p:nvSpPr>
          <p:cNvPr id="11" name="Rectangle 10"/>
          <p:cNvSpPr/>
          <p:nvPr/>
        </p:nvSpPr>
        <p:spPr>
          <a:xfrm>
            <a:off x="4296576" y="397158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Practice Activities</a:t>
            </a:r>
            <a:endParaRPr lang="en-US" sz="1800" kern="1200" dirty="0">
              <a:solidFill>
                <a:prstClr val="white"/>
              </a:solidFill>
            </a:endParaRPr>
          </a:p>
        </p:txBody>
      </p:sp>
      <p:cxnSp>
        <p:nvCxnSpPr>
          <p:cNvPr id="12" name="Straight Arrow Connector 11"/>
          <p:cNvCxnSpPr>
            <a:endCxn id="6" idx="1"/>
          </p:cNvCxnSpPr>
          <p:nvPr/>
        </p:nvCxnSpPr>
        <p:spPr>
          <a:xfrm flipV="1">
            <a:off x="2555913" y="1845326"/>
            <a:ext cx="1740665" cy="889611"/>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a:endCxn id="10" idx="1"/>
          </p:cNvCxnSpPr>
          <p:nvPr/>
        </p:nvCxnSpPr>
        <p:spPr>
          <a:xfrm flipV="1">
            <a:off x="2555911" y="3081969"/>
            <a:ext cx="1740666" cy="42232"/>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endCxn id="11" idx="1"/>
          </p:cNvCxnSpPr>
          <p:nvPr/>
        </p:nvCxnSpPr>
        <p:spPr>
          <a:xfrm>
            <a:off x="2555911" y="3484542"/>
            <a:ext cx="1740665" cy="834070"/>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12453557"/>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59225"/>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graphicFrame>
        <p:nvGraphicFramePr>
          <p:cNvPr id="24" name="Table 23"/>
          <p:cNvGraphicFramePr>
            <a:graphicFrameLocks noGrp="1"/>
          </p:cNvGraphicFramePr>
          <p:nvPr>
            <p:extLst>
              <p:ext uri="{D42A27DB-BD31-4B8C-83A1-F6EECF244321}">
                <p14:modId xmlns:p14="http://schemas.microsoft.com/office/powerpoint/2010/main" val="3434433841"/>
              </p:ext>
            </p:extLst>
          </p:nvPr>
        </p:nvGraphicFramePr>
        <p:xfrm>
          <a:off x="3456847" y="4470706"/>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Food</a:t>
                      </a:r>
                      <a:endParaRPr lang="en-US" dirty="0"/>
                    </a:p>
                  </a:txBody>
                  <a:tcPr/>
                </a:tc>
              </a:tr>
              <a:tr h="370840">
                <a:tc>
                  <a:txBody>
                    <a:bodyPr/>
                    <a:lstStyle/>
                    <a:p>
                      <a:r>
                        <a:rPr lang="en-US" dirty="0" smtClean="0"/>
                        <a:t>Name</a:t>
                      </a:r>
                      <a:endParaRPr lang="en-US" dirty="0"/>
                    </a:p>
                  </a:txBody>
                  <a:tcPr/>
                </a:tc>
              </a:tr>
              <a:tr h="370840">
                <a:tc>
                  <a:txBody>
                    <a:bodyPr/>
                    <a:lstStyle/>
                    <a:p>
                      <a:r>
                        <a:rPr lang="en-US" b="1" dirty="0" err="1" smtClean="0">
                          <a:solidFill>
                            <a:srgbClr val="FF0000"/>
                          </a:solidFill>
                        </a:rPr>
                        <a:t>numberOfTime</a:t>
                      </a:r>
                      <a:endParaRPr lang="en-US" b="1" dirty="0">
                        <a:solidFill>
                          <a:srgbClr val="FF0000"/>
                        </a:solidFill>
                      </a:endParaRPr>
                    </a:p>
                  </a:txBody>
                  <a:tcPr/>
                </a:tc>
              </a:tr>
              <a:tr h="370840">
                <a:tc>
                  <a:txBody>
                    <a:bodyPr/>
                    <a:lstStyle/>
                    <a:p>
                      <a:r>
                        <a:rPr lang="en-US" dirty="0" err="1" smtClean="0"/>
                        <a:t>unitOfFood</a:t>
                      </a:r>
                      <a:endParaRPr lang="en-US" dirty="0"/>
                    </a:p>
                  </a:txBody>
                  <a:tcPr/>
                </a:tc>
              </a:tr>
            </a:tbl>
          </a:graphicData>
        </a:graphic>
      </p:graphicFrame>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stCxn id="24" idx="0"/>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Tree>
    <p:extLst>
      <p:ext uri="{BB962C8B-B14F-4D97-AF65-F5344CB8AC3E}">
        <p14:creationId xmlns:p14="http://schemas.microsoft.com/office/powerpoint/2010/main" val="3592310740"/>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a:p>
        </p:txBody>
      </p:sp>
      <p:sp>
        <p:nvSpPr>
          <p:cNvPr id="8"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rPr>
              <a:t>Analytic New Treatment</a:t>
            </a:r>
            <a:endParaRPr lang="en-US" b="1" kern="0" dirty="0">
              <a:solidFill>
                <a:srgbClr val="00B050"/>
              </a:solidFill>
              <a:cs typeface="Arial"/>
            </a:endParaRPr>
          </a:p>
        </p:txBody>
      </p:sp>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476751"/>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149</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149848618"/>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Hospital can make prescription for many patients in short time</a:t>
            </a:r>
            <a:endParaRPr lang="en-US"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pic>
        <p:nvPicPr>
          <p:cNvPr id="7" name="Picture 4" descr="https://documents.lucidchart.com/documents/b3e66c5f-ae1e-47ea-858e-34b5761fe794/pages/0_0?a=501&amp;x=92&amp;y=172&amp;w=1056&amp;h=511&amp;store=1&amp;accept=image%2F*&amp;auth=LCA%20d3493a30a3e2f1408b74aaf8fa60730fa237a15a-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201925"/>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7" name="Picture 2" descr="https://documents.lucidchart.com/documents/b3e66c5f-ae1e-47ea-858e-34b5761fe794/pages/0_0?a=497&amp;x=92&amp;y=172&amp;w=1056&amp;h=511&amp;store=1&amp;accept=image%2F*&amp;auth=LCA%209f28f599b5db51d793c5e0b023f2b405a381372c-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9"/>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77525"/>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pic>
        <p:nvPicPr>
          <p:cNvPr id="7" name="Picture 2" descr="https://documents.lucidchart.com/documents/b3e66c5f-ae1e-47ea-858e-34b5761fe794/pages/0_0?a=499&amp;x=92&amp;y=172&amp;w=1056&amp;h=511&amp;store=1&amp;accept=image%2F*&amp;auth=LCA%2010edcd16ae2d603a19e04f9159eeaf76bbcfdbb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199931"/>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7" name="Picture 2" descr="https://documents.lucidchart.com/documents/b3e66c5f-ae1e-47ea-858e-34b5761fe794/pages/0_0?a=503&amp;x=92&amp;y=172&amp;w=1056&amp;h=511&amp;store=1&amp;accept=image%2F*&amp;auth=LCA%20e6f8ba6c281cf343e6a35e8554625024c981ccc3-ts%3D14497135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690" y="1690198"/>
            <a:ext cx="7543800" cy="3648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505943"/>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Get </a:t>
            </a:r>
            <a:r>
              <a:rPr lang="en-US" dirty="0" err="1" smtClean="0"/>
              <a:t>Quy’s</a:t>
            </a:r>
            <a:r>
              <a:rPr lang="en-US" dirty="0" smtClean="0"/>
              <a:t> new treatment from server and set </a:t>
            </a:r>
            <a:r>
              <a:rPr lang="en-US" dirty="0" err="1" smtClean="0"/>
              <a:t>Quy’s</a:t>
            </a:r>
            <a:r>
              <a:rPr lang="en-US" dirty="0" smtClean="0"/>
              <a:t> </a:t>
            </a:r>
            <a:r>
              <a:rPr lang="en-US" smtClean="0"/>
              <a:t>smartphone time to 6:59.</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154</a:t>
            </a:fld>
            <a:endParaRPr lang="en">
              <a:solidFill>
                <a:prstClr val="black">
                  <a:tint val="75000"/>
                </a:prstClr>
              </a:solidFill>
            </a:endParaRPr>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86404144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158</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Hospital can make prescription for many patients in short time</a:t>
            </a:r>
            <a:endParaRPr lang="en-US"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Patient doesn’t waste much time.</a:t>
            </a:r>
            <a:endParaRPr lang="en-US"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Tree>
    <p:extLst>
      <p:ext uri="{BB962C8B-B14F-4D97-AF65-F5344CB8AC3E}">
        <p14:creationId xmlns:p14="http://schemas.microsoft.com/office/powerpoint/2010/main" val="291414640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162</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Tree>
    <p:extLst>
      <p:ext uri="{BB962C8B-B14F-4D97-AF65-F5344CB8AC3E}">
        <p14:creationId xmlns:p14="http://schemas.microsoft.com/office/powerpoint/2010/main" val="694030760"/>
      </p:ext>
    </p:extLst>
  </p:cSld>
  <p:clrMapOvr>
    <a:masterClrMapping/>
  </p:clrMapOvr>
  <p:transition spd="slow">
    <p:cut/>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a:p>
        </p:txBody>
      </p:sp>
      <p:grpSp>
        <p:nvGrpSpPr>
          <p:cNvPr id="22" name="Shape 688"/>
          <p:cNvGrpSpPr/>
          <p:nvPr/>
        </p:nvGrpSpPr>
        <p:grpSpPr>
          <a:xfrm>
            <a:off x="644735"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p:cNvCxnSpPr>
          <p:nvPr/>
        </p:nvCxnSpPr>
        <p:spPr>
          <a:xfrm>
            <a:off x="1927651" y="5033193"/>
            <a:ext cx="91109"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167</a:t>
            </a:fld>
            <a:endParaRPr lang="en"/>
          </a:p>
        </p:txBody>
      </p:sp>
    </p:spTree>
    <p:extLst>
      <p:ext uri="{BB962C8B-B14F-4D97-AF65-F5344CB8AC3E}">
        <p14:creationId xmlns:p14="http://schemas.microsoft.com/office/powerpoint/2010/main" val="2485384965"/>
      </p:ext>
    </p:extLst>
  </p:cSld>
  <p:clrMapOvr>
    <a:masterClrMapping/>
  </p:clrMapOvr>
  <p:transition spd="slow">
    <p:cut/>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168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81881318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169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2334672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Polyclinic doctor doesn’t make medical examination clearly in specific illness.</a:t>
            </a:r>
          </a:p>
          <a:p>
            <a:pPr lvl="0" rtl="0">
              <a:spcBef>
                <a:spcPts val="0"/>
              </a:spcBef>
              <a:buNone/>
            </a:pPr>
            <a:endParaRPr lang="en" dirty="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170</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170</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481712574"/>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171</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1309231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172</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00869796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173</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24253958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85864827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2944875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674753436"/>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61273958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20072334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179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9610503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Polyclinic doctor doesn’t make medical examination clearly in specific illness.</a:t>
            </a:r>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dirty="0" smtClean="0">
                <a:solidFill>
                  <a:srgbClr val="CC0000"/>
                </a:solidFill>
              </a:rPr>
              <a:t>✘ </a:t>
            </a:r>
            <a:r>
              <a:rPr lang="en" dirty="0" smtClean="0"/>
              <a:t>Health records are recored in paper.</a:t>
            </a:r>
          </a:p>
          <a:p>
            <a:pPr>
              <a:buFont typeface="Arial" panose="020B0604020202020204" pitchFamily="34" charset="0"/>
              <a:buNone/>
            </a:pPr>
            <a:endParaRPr lang="en"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180</a:t>
            </a:fld>
            <a:endParaRPr lang="en"/>
          </a:p>
        </p:txBody>
      </p:sp>
    </p:spTree>
    <p:extLst>
      <p:ext uri="{BB962C8B-B14F-4D97-AF65-F5344CB8AC3E}">
        <p14:creationId xmlns:p14="http://schemas.microsoft.com/office/powerpoint/2010/main" val="285358707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spTree>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182</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cSld>
  <p:clrMapOvr>
    <a:masterClrMapping/>
  </p:clrMapOvr>
  <p:transition spd="slow">
    <p:cut/>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183</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184</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185</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186</a:t>
            </a:fld>
            <a:endParaRPr lang="en"/>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Polyclinic doctor doesn’t make medical examination clearly in specific illness.</a:t>
            </a:r>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dirty="0" smtClean="0">
                <a:solidFill>
                  <a:srgbClr val="CC0000"/>
                </a:solidFill>
              </a:rPr>
              <a:t>✘ </a:t>
            </a:r>
            <a:r>
              <a:rPr lang="en" dirty="0" smtClean="0"/>
              <a:t>Health records are recored in paper.</a:t>
            </a:r>
          </a:p>
          <a:p>
            <a:pPr>
              <a:buFont typeface="Arial" panose="020B0604020202020204" pitchFamily="34" charset="0"/>
              <a:buNone/>
            </a:pPr>
            <a:endParaRPr lang="en"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dirty="0" smtClean="0">
                <a:solidFill>
                  <a:srgbClr val="CC0000"/>
                </a:solidFill>
              </a:rPr>
              <a:t>✘ </a:t>
            </a:r>
            <a:r>
              <a:rPr lang="en" dirty="0" smtClean="0"/>
              <a:t>Every doctor has many difference kinds of prescription template.</a:t>
            </a:r>
          </a:p>
          <a:p>
            <a:pPr>
              <a:buFont typeface="Arial" panose="020B0604020202020204" pitchFamily="34" charset="0"/>
              <a:buNone/>
            </a:pPr>
            <a:endParaRPr lang="en"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Polyclinic doctor doesn’t make medical examination clearly in specific illness.</a:t>
            </a:r>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dirty="0" smtClean="0">
                <a:solidFill>
                  <a:srgbClr val="CC0000"/>
                </a:solidFill>
              </a:rPr>
              <a:t>✘ </a:t>
            </a:r>
            <a:r>
              <a:rPr lang="en" dirty="0" smtClean="0"/>
              <a:t>Health records are recored in paper.</a:t>
            </a:r>
          </a:p>
          <a:p>
            <a:pPr>
              <a:buFont typeface="Arial" panose="020B0604020202020204" pitchFamily="34" charset="0"/>
              <a:buNone/>
            </a:pPr>
            <a:endParaRPr lang="en"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dirty="0" smtClean="0">
                <a:solidFill>
                  <a:srgbClr val="CC0000"/>
                </a:solidFill>
              </a:rPr>
              <a:t>✘ </a:t>
            </a:r>
            <a:r>
              <a:rPr lang="en" dirty="0" smtClean="0"/>
              <a:t>Every doctor has many difference kinds of prescription template.</a:t>
            </a:r>
          </a:p>
          <a:p>
            <a:pPr>
              <a:buFont typeface="Arial" panose="020B0604020202020204" pitchFamily="34" charset="0"/>
              <a:buNone/>
            </a:pPr>
            <a:endParaRPr lang="en" dirty="0"/>
          </a:p>
        </p:txBody>
      </p:sp>
      <p:sp>
        <p:nvSpPr>
          <p:cNvPr id="13" name="Shape 2005"/>
          <p:cNvSpPr txBox="1">
            <a:spLocks/>
          </p:cNvSpPr>
          <p:nvPr/>
        </p:nvSpPr>
        <p:spPr>
          <a:xfrm>
            <a:off x="457200" y="4932616"/>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dirty="0" smtClean="0">
                <a:solidFill>
                  <a:srgbClr val="CC0000"/>
                </a:solidFill>
              </a:rPr>
              <a:t>✘ </a:t>
            </a:r>
            <a:r>
              <a:rPr lang="en" dirty="0" smtClean="0"/>
              <a:t>Easy to be wrong in diagnostic</a:t>
            </a:r>
          </a:p>
          <a:p>
            <a:pPr>
              <a:buFont typeface="Arial" panose="020B0604020202020204" pitchFamily="34" charset="0"/>
              <a:buNone/>
            </a:pPr>
            <a:endParaRPr lang="en" dirty="0"/>
          </a:p>
        </p:txBody>
      </p:sp>
    </p:spTree>
    <p:extLst>
      <p:ext uri="{BB962C8B-B14F-4D97-AF65-F5344CB8AC3E}">
        <p14:creationId xmlns:p14="http://schemas.microsoft.com/office/powerpoint/2010/main" val="656061188"/>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685800" indent="-457200"/>
            <a:r>
              <a:rPr lang="en" dirty="0" smtClean="0"/>
              <a:t>Ho Chi Minh Traditional Medical Hospital </a:t>
            </a:r>
          </a:p>
          <a:p>
            <a:pPr marL="685800" indent="-457200"/>
            <a:r>
              <a:rPr lang="en" dirty="0" smtClean="0"/>
              <a:t>Ho Chi Minh Nutrition Center</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2045300488"/>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6"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Hospital’s system is complex.</a:t>
            </a:r>
            <a:r>
              <a:rPr lang="en" dirty="0" smtClean="0">
                <a:solidFill>
                  <a:srgbClr val="CC0000"/>
                </a:solidFill>
              </a:rPr>
              <a:t> </a:t>
            </a:r>
            <a:endParaRPr lang="en" dirty="0" smtClean="0"/>
          </a:p>
          <a:p>
            <a:pPr>
              <a:buFont typeface="Arial" panose="020B0604020202020204" pitchFamily="34" charset="0"/>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6"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Hospital’s system is complex.</a:t>
            </a:r>
            <a:r>
              <a:rPr lang="en" dirty="0" smtClean="0">
                <a:solidFill>
                  <a:srgbClr val="CC0000"/>
                </a:solidFill>
              </a:rPr>
              <a:t> </a:t>
            </a:r>
            <a:endParaRPr lang="en" dirty="0" smtClean="0"/>
          </a:p>
          <a:p>
            <a:pPr>
              <a:buFont typeface="Arial" panose="020B0604020202020204" pitchFamily="34" charset="0"/>
              <a:buNone/>
            </a:pPr>
            <a:endParaRPr lang="en" dirty="0"/>
          </a:p>
        </p:txBody>
      </p:sp>
      <p:sp>
        <p:nvSpPr>
          <p:cNvPr id="9" name="Shape 2005"/>
          <p:cNvSpPr txBox="1">
            <a:spLocks/>
          </p:cNvSpPr>
          <p:nvPr/>
        </p:nvSpPr>
        <p:spPr>
          <a:xfrm>
            <a:off x="457200" y="346756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Some processes need more than a nurse</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6"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Hospital’s system is complex.</a:t>
            </a:r>
            <a:r>
              <a:rPr lang="en" dirty="0" smtClean="0">
                <a:solidFill>
                  <a:srgbClr val="CC0000"/>
                </a:solidFill>
              </a:rPr>
              <a:t> </a:t>
            </a:r>
            <a:endParaRPr lang="en" dirty="0" smtClean="0"/>
          </a:p>
          <a:p>
            <a:pPr>
              <a:buFont typeface="Arial" panose="020B0604020202020204" pitchFamily="34" charset="0"/>
              <a:buNone/>
            </a:pPr>
            <a:endParaRPr lang="en" dirty="0"/>
          </a:p>
        </p:txBody>
      </p:sp>
      <p:sp>
        <p:nvSpPr>
          <p:cNvPr id="9" name="Shape 2005"/>
          <p:cNvSpPr txBox="1">
            <a:spLocks/>
          </p:cNvSpPr>
          <p:nvPr/>
        </p:nvSpPr>
        <p:spPr>
          <a:xfrm>
            <a:off x="457200" y="346756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Some processes need more than a nurse</a:t>
            </a:r>
          </a:p>
          <a:p>
            <a:pPr>
              <a:buFont typeface="Arial" panose="020B0604020202020204" pitchFamily="34" charset="0"/>
              <a:buNone/>
            </a:pPr>
            <a:endParaRPr lang="en" dirty="0"/>
          </a:p>
        </p:txBody>
      </p:sp>
      <p:sp>
        <p:nvSpPr>
          <p:cNvPr id="11" name="Shape 2005"/>
          <p:cNvSpPr txBox="1">
            <a:spLocks/>
          </p:cNvSpPr>
          <p:nvPr/>
        </p:nvSpPr>
        <p:spPr>
          <a:xfrm>
            <a:off x="457200" y="440124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control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 2 </a:t>
            </a:r>
            <a:r>
              <a:rPr lang="en-US" dirty="0" err="1" smtClean="0"/>
              <a:t>quy</a:t>
            </a:r>
            <a:r>
              <a:rPr lang="en-US" dirty="0" smtClean="0"/>
              <a:t> </a:t>
            </a:r>
            <a:r>
              <a:rPr lang="en-US" dirty="0" err="1" smtClean="0"/>
              <a:t>trinh</a:t>
            </a:r>
            <a:r>
              <a:rPr lang="en-US" dirty="0" smtClean="0"/>
              <a:t> o </a:t>
            </a:r>
            <a:r>
              <a:rPr lang="en-US" dirty="0" err="1" smtClean="0"/>
              <a:t>tren</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38</a:t>
            </a:fld>
            <a:endParaRPr lang="en"/>
          </a:p>
        </p:txBody>
      </p:sp>
    </p:spTree>
    <p:extLst>
      <p:ext uri="{BB962C8B-B14F-4D97-AF65-F5344CB8AC3E}">
        <p14:creationId xmlns:p14="http://schemas.microsoft.com/office/powerpoint/2010/main" val="2093793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 ta </a:t>
            </a:r>
            <a:r>
              <a:rPr lang="en-US" dirty="0" err="1" smtClean="0"/>
              <a:t>thiet</a:t>
            </a:r>
            <a:r>
              <a:rPr lang="en-US" dirty="0" smtClean="0"/>
              <a:t> bi </a:t>
            </a:r>
            <a:r>
              <a:rPr lang="en-US" dirty="0" err="1" smtClean="0"/>
              <a:t>vong</a:t>
            </a:r>
            <a:r>
              <a:rPr lang="en-US" dirty="0" smtClean="0"/>
              <a:t> </a:t>
            </a:r>
            <a:r>
              <a:rPr lang="en-US" dirty="0" err="1" smtClean="0"/>
              <a:t>deo</a:t>
            </a:r>
            <a:r>
              <a:rPr lang="en-US" dirty="0" smtClean="0"/>
              <a:t> </a:t>
            </a:r>
            <a:r>
              <a:rPr lang="en-US" dirty="0" err="1" smtClean="0"/>
              <a:t>tay</a:t>
            </a:r>
            <a:endParaRPr lang="vi-VN" dirty="0"/>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39</a:t>
            </a:fld>
            <a:endParaRPr lang="en"/>
          </a:p>
        </p:txBody>
      </p:sp>
    </p:spTree>
    <p:extLst>
      <p:ext uri="{BB962C8B-B14F-4D97-AF65-F5344CB8AC3E}">
        <p14:creationId xmlns:p14="http://schemas.microsoft.com/office/powerpoint/2010/main" val="593874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p:txBody>
          <a:bodyPr/>
          <a:lstStyle/>
          <a:p>
            <a:endParaRPr lang="vi-VN" dirty="0"/>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63</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66</a:t>
            </a:fld>
            <a:endParaRPr lang="en"/>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67</a:t>
            </a:fld>
            <a:endParaRPr lang="en"/>
          </a:p>
        </p:txBody>
      </p:sp>
    </p:spTree>
    <p:extLst>
      <p:ext uri="{BB962C8B-B14F-4D97-AF65-F5344CB8AC3E}">
        <p14:creationId xmlns:p14="http://schemas.microsoft.com/office/powerpoint/2010/main" val="1997298797"/>
      </p:ext>
    </p:extLst>
  </p:cSld>
  <p:clrMapOvr>
    <a:masterClrMapping/>
  </p:clrMapOvr>
  <p:transition spd="slow">
    <p:cu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380328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46174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250096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8367349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0060293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7007813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3684394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8532736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3125824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0025558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13238667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0" y="1203557"/>
            <a:ext cx="8792129" cy="5419048"/>
          </a:xfrm>
          <a:prstGeom prst="rect">
            <a:avLst/>
          </a:prstGeom>
        </p:spPr>
      </p:pic>
    </p:spTree>
    <p:extLst>
      <p:ext uri="{BB962C8B-B14F-4D97-AF65-F5344CB8AC3E}">
        <p14:creationId xmlns:p14="http://schemas.microsoft.com/office/powerpoint/2010/main" val="4135125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80</a:t>
            </a:fld>
            <a:endParaRPr lang="en"/>
          </a:p>
        </p:txBody>
      </p:sp>
    </p:spTree>
    <p:extLst>
      <p:ext uri="{BB962C8B-B14F-4D97-AF65-F5344CB8AC3E}">
        <p14:creationId xmlns:p14="http://schemas.microsoft.com/office/powerpoint/2010/main" val="3699943863"/>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81</a:t>
            </a:fld>
            <a:endParaRPr lang="en">
              <a:solidFill>
                <a:schemeClr val="lt1"/>
              </a:solidFill>
            </a:endParaRPr>
          </a:p>
        </p:txBody>
      </p:sp>
    </p:spTree>
    <p:extLst>
      <p:ext uri="{BB962C8B-B14F-4D97-AF65-F5344CB8AC3E}">
        <p14:creationId xmlns:p14="http://schemas.microsoft.com/office/powerpoint/2010/main" val="4518356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33491702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9374722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84</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1871556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305032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39258" y="4193501"/>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5085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 y="5892225"/>
            <a:ext cx="8097088" cy="584775"/>
          </a:xfrm>
          <a:prstGeom prst="rect">
            <a:avLst/>
          </a:prstGeom>
          <a:noFill/>
        </p:spPr>
        <p:txBody>
          <a:bodyPr wrap="none" rtlCol="0">
            <a:spAutoFit/>
          </a:bodyPr>
          <a:lstStyle/>
          <a:p>
            <a:r>
              <a:rPr lang="en-US" sz="3200" b="1" dirty="0" smtClean="0"/>
              <a:t>Treating date = Current date – From date</a:t>
            </a:r>
            <a:endParaRPr lang="en-US" sz="3200" b="1" dirty="0"/>
          </a:p>
        </p:txBody>
      </p:sp>
    </p:spTree>
    <p:extLst>
      <p:ext uri="{BB962C8B-B14F-4D97-AF65-F5344CB8AC3E}">
        <p14:creationId xmlns:p14="http://schemas.microsoft.com/office/powerpoint/2010/main" val="32424276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solidFill>
                    <a:srgbClr val="FF0000"/>
                  </a:solidFill>
                </a:rPr>
                <a:t>numberOfDay</a:t>
              </a:r>
              <a:r>
                <a:rPr lang="en" dirty="0" smtClean="0"/>
                <a:t/>
              </a:r>
              <a:br>
                <a:rPr lang="en" dirty="0" smtClean="0"/>
              </a:br>
              <a:r>
                <a:rPr lang="en" dirty="0" smtClean="0"/>
                <a:t>phaseOrder</a:t>
              </a:r>
              <a:endParaRPr lang="en" dirty="0"/>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32307330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rgbClr val="FF0000"/>
                  </a:solidFill>
                </a:rPr>
                <a:t>phaseOrder</a:t>
              </a:r>
              <a:endParaRPr lang="en" dirty="0">
                <a:solidFill>
                  <a:srgbClr val="FF0000"/>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1499940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4175" y="3990968"/>
            <a:ext cx="719573" cy="645499"/>
          </a:xfrm>
          <a:prstGeom prst="rect">
            <a:avLst/>
          </a:prstGeom>
        </p:spPr>
      </p:pic>
      <p:sp>
        <p:nvSpPr>
          <p:cNvPr id="29" name="TextBox 28"/>
          <p:cNvSpPr txBox="1"/>
          <p:nvPr/>
        </p:nvSpPr>
        <p:spPr>
          <a:xfrm>
            <a:off x="1502384" y="4759724"/>
            <a:ext cx="3985386" cy="584775"/>
          </a:xfrm>
          <a:prstGeom prst="rect">
            <a:avLst/>
          </a:prstGeom>
          <a:noFill/>
        </p:spPr>
        <p:txBody>
          <a:bodyPr wrap="none" rtlCol="0">
            <a:spAutoFit/>
          </a:bodyPr>
          <a:lstStyle/>
          <a:p>
            <a:r>
              <a:rPr lang="en-US" sz="3200" b="1" dirty="0" smtClean="0"/>
              <a:t>Not found message</a:t>
            </a:r>
            <a:endParaRPr lang="en-US" sz="3200" b="1" dirty="0"/>
          </a:p>
        </p:txBody>
      </p:sp>
    </p:spTree>
    <p:extLst>
      <p:ext uri="{BB962C8B-B14F-4D97-AF65-F5344CB8AC3E}">
        <p14:creationId xmlns:p14="http://schemas.microsoft.com/office/powerpoint/2010/main" val="308001485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graphicFrame>
        <p:nvGraphicFramePr>
          <p:cNvPr id="6" name="Table 5"/>
          <p:cNvGraphicFramePr>
            <a:graphicFrameLocks noGrp="1"/>
          </p:cNvGraphicFramePr>
          <p:nvPr>
            <p:extLst>
              <p:ext uri="{D42A27DB-BD31-4B8C-83A1-F6EECF244321}">
                <p14:modId xmlns:p14="http://schemas.microsoft.com/office/powerpoint/2010/main" val="3745250791"/>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Tree>
    <p:extLst>
      <p:ext uri="{BB962C8B-B14F-4D97-AF65-F5344CB8AC3E}">
        <p14:creationId xmlns:p14="http://schemas.microsoft.com/office/powerpoint/2010/main" val="11324008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sp>
        <p:nvSpPr>
          <p:cNvPr id="12" name="TextBox 11"/>
          <p:cNvSpPr txBox="1"/>
          <p:nvPr/>
        </p:nvSpPr>
        <p:spPr>
          <a:xfrm>
            <a:off x="2638599" y="5530987"/>
            <a:ext cx="3828292" cy="584775"/>
          </a:xfrm>
          <a:prstGeom prst="rect">
            <a:avLst/>
          </a:prstGeom>
          <a:noFill/>
        </p:spPr>
        <p:txBody>
          <a:bodyPr wrap="none" rtlCol="0">
            <a:spAutoFit/>
          </a:bodyPr>
          <a:lstStyle/>
          <a:p>
            <a:r>
              <a:rPr lang="en-US" sz="3200" b="1" dirty="0" smtClean="0"/>
              <a:t>Total day = 15 &lt; 30</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2869479920"/>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solidFill>
                      <a:srgbClr val="FFFF00"/>
                    </a:solidFill>
                  </a:tcPr>
                </a:tc>
                <a:tc>
                  <a:txBody>
                    <a:bodyPr/>
                    <a:lstStyle/>
                    <a:p>
                      <a:pPr algn="ctr"/>
                      <a:r>
                        <a:rPr lang="en-US" dirty="0" smtClean="0"/>
                        <a:t>15</a:t>
                      </a:r>
                      <a:endParaRPr lang="en-US" dirty="0"/>
                    </a:p>
                  </a:txBody>
                  <a:tcPr>
                    <a:solidFill>
                      <a:srgbClr val="FFFF00"/>
                    </a:solidFill>
                  </a:tcPr>
                </a:tc>
                <a:tc>
                  <a:txBody>
                    <a:bodyPr/>
                    <a:lstStyle/>
                    <a:p>
                      <a:pPr algn="ctr"/>
                      <a:r>
                        <a:rPr lang="en-US" dirty="0" smtClean="0"/>
                        <a:t>15</a:t>
                      </a:r>
                      <a:endParaRPr lang="en-US" dirty="0"/>
                    </a:p>
                  </a:txBody>
                  <a:tcPr>
                    <a:solidFill>
                      <a:srgbClr val="FFFF00"/>
                    </a:solidFill>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7807" y="3656529"/>
            <a:ext cx="381000" cy="381000"/>
          </a:xfrm>
          <a:prstGeom prst="rect">
            <a:avLst/>
          </a:prstGeom>
        </p:spPr>
      </p:pic>
    </p:spTree>
    <p:extLst>
      <p:ext uri="{BB962C8B-B14F-4D97-AF65-F5344CB8AC3E}">
        <p14:creationId xmlns:p14="http://schemas.microsoft.com/office/powerpoint/2010/main" val="22611640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sp>
        <p:nvSpPr>
          <p:cNvPr id="12" name="TextBox 11"/>
          <p:cNvSpPr txBox="1"/>
          <p:nvPr/>
        </p:nvSpPr>
        <p:spPr>
          <a:xfrm>
            <a:off x="2353219" y="5436795"/>
            <a:ext cx="4068743" cy="584775"/>
          </a:xfrm>
          <a:prstGeom prst="rect">
            <a:avLst/>
          </a:prstGeom>
          <a:noFill/>
        </p:spPr>
        <p:txBody>
          <a:bodyPr wrap="none" rtlCol="0">
            <a:spAutoFit/>
          </a:bodyPr>
          <a:lstStyle/>
          <a:p>
            <a:r>
              <a:rPr lang="en-US" sz="3200" b="1" dirty="0" smtClean="0"/>
              <a:t>Total day = 45 &gt;= 30</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2206929106"/>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888773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8075" y="4469882"/>
            <a:ext cx="1122868" cy="1122868"/>
          </a:xfrm>
          <a:prstGeom prst="rect">
            <a:avLst/>
          </a:prstGeom>
        </p:spPr>
      </p:pic>
      <p:cxnSp>
        <p:nvCxnSpPr>
          <p:cNvPr id="55" name="Straight Connector 54"/>
          <p:cNvCxnSpPr/>
          <p:nvPr/>
        </p:nvCxnSpPr>
        <p:spPr>
          <a:xfrm>
            <a:off x="2802968" y="3599368"/>
            <a:ext cx="0" cy="870514"/>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619744" y="4632790"/>
            <a:ext cx="1460656" cy="923330"/>
          </a:xfrm>
          <a:prstGeom prst="rect">
            <a:avLst/>
          </a:prstGeom>
          <a:noFill/>
        </p:spPr>
        <p:txBody>
          <a:bodyPr wrap="none" rtlCol="0">
            <a:spAutoFit/>
          </a:bodyPr>
          <a:lstStyle/>
          <a:p>
            <a:pPr marL="285750" indent="-285750">
              <a:buFontTx/>
              <a:buChar char="-"/>
            </a:pPr>
            <a:r>
              <a:rPr lang="en-US" sz="1800" b="1" dirty="0" smtClean="0"/>
              <a:t>Medicine</a:t>
            </a:r>
          </a:p>
          <a:p>
            <a:pPr marL="285750" indent="-285750">
              <a:buFontTx/>
              <a:buChar char="-"/>
            </a:pPr>
            <a:r>
              <a:rPr lang="en-US" sz="1800" b="1" dirty="0" smtClean="0"/>
              <a:t>Food</a:t>
            </a:r>
          </a:p>
          <a:p>
            <a:pPr marL="285750" indent="-285750">
              <a:buFontTx/>
              <a:buChar char="-"/>
            </a:pPr>
            <a:r>
              <a:rPr lang="en-US" sz="1800" b="1" dirty="0" smtClean="0"/>
              <a:t>Practice</a:t>
            </a:r>
            <a:endParaRPr lang="en-US" sz="1800" b="1" dirty="0"/>
          </a:p>
        </p:txBody>
      </p:sp>
    </p:spTree>
    <p:extLst>
      <p:ext uri="{BB962C8B-B14F-4D97-AF65-F5344CB8AC3E}">
        <p14:creationId xmlns:p14="http://schemas.microsoft.com/office/powerpoint/2010/main" val="32024134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294911559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9911262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35411511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98</a:t>
            </a:fld>
            <a:endParaRPr lang="en"/>
          </a:p>
        </p:txBody>
      </p:sp>
    </p:spTree>
    <p:extLst>
      <p:ext uri="{BB962C8B-B14F-4D97-AF65-F5344CB8AC3E}">
        <p14:creationId xmlns:p14="http://schemas.microsoft.com/office/powerpoint/2010/main" val="401257603"/>
      </p:ext>
    </p:extLst>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99</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99</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9204250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10864</TotalTime>
  <Words>7395</Words>
  <Application>Microsoft Office PowerPoint</Application>
  <PresentationFormat>On-screen Show (4:3)</PresentationFormat>
  <Paragraphs>1382</Paragraphs>
  <Slides>186</Slides>
  <Notes>161</Notes>
  <HiddenSlides>0</HiddenSlides>
  <MMClips>0</MMClips>
  <ScaleCrop>false</ScaleCrop>
  <HeadingPairs>
    <vt:vector size="4" baseType="variant">
      <vt:variant>
        <vt:lpstr>Theme</vt:lpstr>
      </vt:variant>
      <vt:variant>
        <vt:i4>2</vt:i4>
      </vt:variant>
      <vt:variant>
        <vt:lpstr>Slide Titles</vt:lpstr>
      </vt:variant>
      <vt:variant>
        <vt:i4>186</vt:i4>
      </vt:variant>
    </vt:vector>
  </HeadingPairs>
  <TitlesOfParts>
    <vt:vector size="188" baseType="lpstr">
      <vt:lpstr>Office Theme</vt:lpstr>
      <vt:lpstr>1_Office Theme</vt:lpstr>
      <vt:lpstr>Health Support Tracking System</vt:lpstr>
      <vt:lpstr>Overview</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Disadvantages</vt:lpstr>
      <vt:lpstr>Disadvantage 2 quy trinh o tren</vt:lpstr>
      <vt:lpstr>Mo ta thiet bi vong deo tay</vt:lpstr>
      <vt:lpstr>Solution</vt:lpstr>
      <vt:lpstr>Solution</vt:lpstr>
      <vt:lpstr>Solution</vt:lpstr>
      <vt:lpstr>Solution</vt:lpstr>
      <vt:lpstr>Solution</vt:lpstr>
      <vt:lpstr>Solution</vt:lpstr>
      <vt:lpstr>Solution</vt:lpstr>
      <vt:lpstr>Solution</vt:lpstr>
      <vt:lpstr>Solution</vt:lpstr>
      <vt:lpstr>Advantage</vt:lpstr>
      <vt:lpstr>PowerPoint Presentation</vt:lpstr>
      <vt:lpstr>Advantage</vt:lpstr>
      <vt:lpstr>Advantage</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 New Treatment</vt:lpstr>
      <vt:lpstr>PowerPoint Presentation</vt:lpstr>
      <vt:lpstr>PowerPoint Presentation</vt:lpstr>
      <vt:lpstr>PowerPoint Presentation</vt:lpstr>
      <vt:lpstr>PowerPoint Presentation</vt:lpstr>
      <vt:lpstr>Analytic New Treatment</vt:lpstr>
      <vt:lpstr>Analytic New Treatment</vt:lpstr>
      <vt:lpstr>Analytic New Treatment</vt:lpstr>
      <vt:lpstr>Analytic New Treatment</vt:lpstr>
      <vt:lpstr>Analytic New Treatment</vt:lpstr>
      <vt:lpstr>Analytic New Treatment</vt:lpstr>
      <vt:lpstr>Analytic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 New Treatment</vt:lpstr>
      <vt:lpstr>PowerPoint Presentation</vt:lpstr>
      <vt:lpstr>PowerPoint Presentation</vt:lpstr>
      <vt:lpstr>PowerPoint Presentation</vt:lpstr>
      <vt:lpstr>Remind Patient</vt:lpstr>
      <vt:lpstr>Remind Patient</vt:lpstr>
      <vt:lpstr>Remind Patient</vt:lpstr>
      <vt:lpstr>Remind Patient</vt:lpstr>
      <vt:lpstr>Remind Patient</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PowerPoint Presentation</vt:lpstr>
      <vt:lpstr>Communicate Wristband and System</vt:lpstr>
      <vt:lpstr>Communicate Wristband and System</vt:lpstr>
      <vt:lpstr>Communicate Wristband and System</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429</cp:revision>
  <dcterms:modified xsi:type="dcterms:W3CDTF">2015-12-18T05:16:09Z</dcterms:modified>
</cp:coreProperties>
</file>